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4" r:id="rId2"/>
    <p:sldId id="263" r:id="rId3"/>
    <p:sldId id="261" r:id="rId4"/>
    <p:sldId id="256" r:id="rId5"/>
    <p:sldId id="257" r:id="rId6"/>
    <p:sldId id="258" r:id="rId7"/>
    <p:sldId id="259" r:id="rId8"/>
    <p:sldId id="265" r:id="rId9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5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7FF63A-A750-42B0-B991-43A14CD90CFE}" type="datetimeFigureOut">
              <a:rPr lang="de-DE" smtClean="0"/>
              <a:t>15.08.2016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BF36F9-934E-4711-9040-82EF1B0919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2641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4A679-BADB-4B4A-B85D-2B0592D9C758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02208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4A679-BADB-4B4A-B85D-2B0592D9C758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02208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4A679-BADB-4B4A-B85D-2B0592D9C758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0220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20947-DFB0-4236-AD33-05468AB0306A}" type="datetimeFigureOut">
              <a:rPr lang="de-DE" smtClean="0"/>
              <a:t>15.08.2016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12B0B-03FB-4CE3-8848-D06C66E102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113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20947-DFB0-4236-AD33-05468AB0306A}" type="datetimeFigureOut">
              <a:rPr lang="de-DE" smtClean="0"/>
              <a:t>15.08.2016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12B0B-03FB-4CE3-8848-D06C66E102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4456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20947-DFB0-4236-AD33-05468AB0306A}" type="datetimeFigureOut">
              <a:rPr lang="de-DE" smtClean="0"/>
              <a:t>15.08.2016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12B0B-03FB-4CE3-8848-D06C66E102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5380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20947-DFB0-4236-AD33-05468AB0306A}" type="datetimeFigureOut">
              <a:rPr lang="de-DE" smtClean="0"/>
              <a:t>15.08.2016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12B0B-03FB-4CE3-8848-D06C66E102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2808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20947-DFB0-4236-AD33-05468AB0306A}" type="datetimeFigureOut">
              <a:rPr lang="de-DE" smtClean="0"/>
              <a:t>15.08.2016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12B0B-03FB-4CE3-8848-D06C66E102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7983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20947-DFB0-4236-AD33-05468AB0306A}" type="datetimeFigureOut">
              <a:rPr lang="de-DE" smtClean="0"/>
              <a:t>15.08.2016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12B0B-03FB-4CE3-8848-D06C66E102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30300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20947-DFB0-4236-AD33-05468AB0306A}" type="datetimeFigureOut">
              <a:rPr lang="de-DE" smtClean="0"/>
              <a:t>15.08.2016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12B0B-03FB-4CE3-8848-D06C66E102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4104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20947-DFB0-4236-AD33-05468AB0306A}" type="datetimeFigureOut">
              <a:rPr lang="de-DE" smtClean="0"/>
              <a:t>15.08.2016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12B0B-03FB-4CE3-8848-D06C66E102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3132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20947-DFB0-4236-AD33-05468AB0306A}" type="datetimeFigureOut">
              <a:rPr lang="de-DE" smtClean="0"/>
              <a:t>15.08.2016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12B0B-03FB-4CE3-8848-D06C66E102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1232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20947-DFB0-4236-AD33-05468AB0306A}" type="datetimeFigureOut">
              <a:rPr lang="de-DE" smtClean="0"/>
              <a:t>15.08.2016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12B0B-03FB-4CE3-8848-D06C66E102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8605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20947-DFB0-4236-AD33-05468AB0306A}" type="datetimeFigureOut">
              <a:rPr lang="de-DE" smtClean="0"/>
              <a:t>15.08.2016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12B0B-03FB-4CE3-8848-D06C66E102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4187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20947-DFB0-4236-AD33-05468AB0306A}" type="datetimeFigureOut">
              <a:rPr lang="de-DE" smtClean="0"/>
              <a:t>15.08.2016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12B0B-03FB-4CE3-8848-D06C66E102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9005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4.bin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6.bin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oleObject" Target="../embeddings/oleObject7.bin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8.bin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.png"/><Relationship Id="rId4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.png"/><Relationship Id="rId4" Type="http://schemas.openxmlformats.org/officeDocument/2006/relationships/oleObject" Target="../embeddings/oleObject1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.png"/><Relationship Id="rId4" Type="http://schemas.openxmlformats.org/officeDocument/2006/relationships/oleObject" Target="../embeddings/oleObject1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 noChangeAspect="1"/>
          </p:cNvGrpSpPr>
          <p:nvPr/>
        </p:nvGrpSpPr>
        <p:grpSpPr bwMode="auto">
          <a:xfrm>
            <a:off x="4376738" y="44450"/>
            <a:ext cx="4587875" cy="609600"/>
            <a:chOff x="4621" y="2186"/>
            <a:chExt cx="3659" cy="490"/>
          </a:xfrm>
        </p:grpSpPr>
        <p:sp>
          <p:nvSpPr>
            <p:cNvPr id="5" name="AutoShape 4"/>
            <p:cNvSpPr>
              <a:spLocks noChangeAspect="1" noChangeArrowheads="1"/>
            </p:cNvSpPr>
            <p:nvPr/>
          </p:nvSpPr>
          <p:spPr bwMode="auto">
            <a:xfrm>
              <a:off x="4621" y="2186"/>
              <a:ext cx="3659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de-DE" altLang="de-DE"/>
            </a:p>
          </p:txBody>
        </p:sp>
        <p:graphicFrame>
          <p:nvGraphicFramePr>
            <p:cNvPr id="6" name="Object 5"/>
            <p:cNvGraphicFramePr>
              <a:graphicFrameLocks noChangeAspect="1"/>
            </p:cNvGraphicFramePr>
            <p:nvPr/>
          </p:nvGraphicFramePr>
          <p:xfrm>
            <a:off x="4986" y="2278"/>
            <a:ext cx="3280" cy="3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14" r:id="rId3" imgW="10876190" imgH="1371429" progId="">
                    <p:embed/>
                  </p:oleObj>
                </mc:Choice>
                <mc:Fallback>
                  <p:oleObj r:id="rId3" imgW="10876190" imgH="1371429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86" y="2278"/>
                          <a:ext cx="3280" cy="39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CC99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Object 6"/>
            <p:cNvGraphicFramePr>
              <a:graphicFrameLocks noChangeAspect="1"/>
            </p:cNvGraphicFramePr>
            <p:nvPr/>
          </p:nvGraphicFramePr>
          <p:xfrm>
            <a:off x="4621" y="2186"/>
            <a:ext cx="378" cy="4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15" r:id="rId5" imgW="1066667" imgH="1371429" progId="">
                    <p:embed/>
                  </p:oleObj>
                </mc:Choice>
                <mc:Fallback>
                  <p:oleObj r:id="rId5" imgW="1066667" imgH="1371429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21" y="2186"/>
                          <a:ext cx="378" cy="49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CC99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250825" y="260350"/>
            <a:ext cx="40338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de-DE" altLang="de-DE" sz="1400" dirty="0" smtClean="0"/>
              <a:t>Die Oberbürgermeisterin</a:t>
            </a:r>
            <a:endParaRPr lang="de-DE" altLang="de-DE" sz="1400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79388" y="6378575"/>
            <a:ext cx="878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de-DE" altLang="de-DE" sz="1400" dirty="0" smtClean="0"/>
              <a:t>Amt für Kinder,  Jugend und Familie</a:t>
            </a:r>
            <a:endParaRPr lang="de-DE" altLang="de-DE" sz="1400" dirty="0"/>
          </a:p>
        </p:txBody>
      </p:sp>
      <p:sp>
        <p:nvSpPr>
          <p:cNvPr id="10" name="Textfeld 9"/>
          <p:cNvSpPr txBox="1"/>
          <p:nvPr/>
        </p:nvSpPr>
        <p:spPr>
          <a:xfrm>
            <a:off x="539552" y="18448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pic>
        <p:nvPicPr>
          <p:cNvPr id="12" name="Picture 2" descr="dom"/>
          <p:cNvPicPr>
            <a:picLocks noChangeAspect="1" noChangeArrowheads="1"/>
          </p:cNvPicPr>
          <p:nvPr/>
        </p:nvPicPr>
        <p:blipFill>
          <a:blip r:embed="rId7">
            <a:lum bright="50000" contrast="-3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981075"/>
            <a:ext cx="8564562" cy="511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287338" y="3238500"/>
            <a:ext cx="6156869" cy="2519363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sz="1400" smtClean="0"/>
          </a:p>
        </p:txBody>
      </p:sp>
      <p:sp>
        <p:nvSpPr>
          <p:cNvPr id="1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11188" y="3429000"/>
            <a:ext cx="5977036" cy="10795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 algn="l"/>
            <a:r>
              <a:rPr lang="de-DE" sz="2400" b="1" noProof="0" dirty="0" smtClean="0"/>
              <a:t>7. Fachtag Kinderschutz-Zentrum Köln</a:t>
            </a:r>
            <a:br>
              <a:rPr lang="de-DE" sz="2400" b="1" noProof="0" dirty="0" smtClean="0"/>
            </a:br>
            <a:r>
              <a:rPr lang="de-DE" sz="2400" b="1" noProof="0" dirty="0" smtClean="0"/>
              <a:t>AG 3: ….und wir sorgen für die Bedingungen</a:t>
            </a:r>
            <a:r>
              <a:rPr lang="de-DE" sz="2400" noProof="0" dirty="0" smtClean="0"/>
              <a:t/>
            </a:r>
            <a:br>
              <a:rPr lang="de-DE" sz="2400" noProof="0" dirty="0" smtClean="0"/>
            </a:br>
            <a:endParaRPr lang="de-DE" sz="2400" noProof="0" dirty="0" smtClean="0"/>
          </a:p>
        </p:txBody>
      </p:sp>
      <p:sp>
        <p:nvSpPr>
          <p:cNvPr id="1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4508500"/>
            <a:ext cx="5977036" cy="865188"/>
          </a:xfr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 algn="l"/>
            <a:r>
              <a:rPr lang="de-DE" noProof="0" dirty="0" smtClean="0"/>
              <a:t>Klaus-Peter Völlmecke</a:t>
            </a:r>
          </a:p>
          <a:p>
            <a:pPr lvl="0" algn="l"/>
            <a:r>
              <a:rPr lang="de-DE" noProof="0" dirty="0" smtClean="0"/>
              <a:t>Stellvertretender Amtsleiter Jugendamt Köln</a:t>
            </a:r>
          </a:p>
        </p:txBody>
      </p:sp>
    </p:spTree>
    <p:extLst>
      <p:ext uri="{BB962C8B-B14F-4D97-AF65-F5344CB8AC3E}">
        <p14:creationId xmlns:p14="http://schemas.microsoft.com/office/powerpoint/2010/main" val="199524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 noChangeAspect="1"/>
          </p:cNvGrpSpPr>
          <p:nvPr/>
        </p:nvGrpSpPr>
        <p:grpSpPr bwMode="auto">
          <a:xfrm>
            <a:off x="4376738" y="44450"/>
            <a:ext cx="4587875" cy="609600"/>
            <a:chOff x="4621" y="2186"/>
            <a:chExt cx="3659" cy="490"/>
          </a:xfrm>
        </p:grpSpPr>
        <p:sp>
          <p:nvSpPr>
            <p:cNvPr id="5" name="AutoShape 4"/>
            <p:cNvSpPr>
              <a:spLocks noChangeAspect="1" noChangeArrowheads="1"/>
            </p:cNvSpPr>
            <p:nvPr/>
          </p:nvSpPr>
          <p:spPr bwMode="auto">
            <a:xfrm>
              <a:off x="4621" y="2186"/>
              <a:ext cx="3659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de-DE" altLang="de-DE"/>
            </a:p>
          </p:txBody>
        </p:sp>
        <p:graphicFrame>
          <p:nvGraphicFramePr>
            <p:cNvPr id="6" name="Object 5"/>
            <p:cNvGraphicFramePr>
              <a:graphicFrameLocks noChangeAspect="1"/>
            </p:cNvGraphicFramePr>
            <p:nvPr/>
          </p:nvGraphicFramePr>
          <p:xfrm>
            <a:off x="4986" y="2278"/>
            <a:ext cx="3280" cy="3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90" r:id="rId3" imgW="10876190" imgH="1371429" progId="">
                    <p:embed/>
                  </p:oleObj>
                </mc:Choice>
                <mc:Fallback>
                  <p:oleObj r:id="rId3" imgW="10876190" imgH="1371429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86" y="2278"/>
                          <a:ext cx="3280" cy="39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CC99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Object 6"/>
            <p:cNvGraphicFramePr>
              <a:graphicFrameLocks noChangeAspect="1"/>
            </p:cNvGraphicFramePr>
            <p:nvPr/>
          </p:nvGraphicFramePr>
          <p:xfrm>
            <a:off x="4621" y="2186"/>
            <a:ext cx="378" cy="4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91" r:id="rId5" imgW="1066667" imgH="1371429" progId="">
                    <p:embed/>
                  </p:oleObj>
                </mc:Choice>
                <mc:Fallback>
                  <p:oleObj r:id="rId5" imgW="1066667" imgH="1371429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21" y="2186"/>
                          <a:ext cx="378" cy="49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CC99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250825" y="260350"/>
            <a:ext cx="40338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de-DE" altLang="de-DE" sz="1400" dirty="0" smtClean="0"/>
              <a:t>Die Oberbürgermeisterin</a:t>
            </a:r>
            <a:endParaRPr lang="de-DE" altLang="de-DE" sz="1400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79388" y="6378575"/>
            <a:ext cx="878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de-DE" altLang="de-DE" sz="1400" dirty="0" smtClean="0"/>
              <a:t>Amt für Kinder,  Jugend und Familie</a:t>
            </a:r>
            <a:endParaRPr lang="de-DE" altLang="de-DE" sz="1400" dirty="0"/>
          </a:p>
        </p:txBody>
      </p:sp>
      <p:sp>
        <p:nvSpPr>
          <p:cNvPr id="10" name="Textfeld 9"/>
          <p:cNvSpPr txBox="1"/>
          <p:nvPr/>
        </p:nvSpPr>
        <p:spPr>
          <a:xfrm>
            <a:off x="296839" y="1196752"/>
            <a:ext cx="8890960" cy="48628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u="sng" dirty="0" err="1" smtClean="0"/>
              <a:t>Minderjährigenschutz</a:t>
            </a:r>
            <a:r>
              <a:rPr lang="de-DE" sz="2400" b="1" u="sng" dirty="0" smtClean="0"/>
              <a:t> und Kooperationsstrukturen </a:t>
            </a:r>
          </a:p>
          <a:p>
            <a:endParaRPr lang="de-DE" sz="16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de-DE" dirty="0" smtClean="0"/>
              <a:t>§ 8 a und § 72 a SGB VIII Vereinbarungen und Ausführungsleitfäden mit</a:t>
            </a:r>
          </a:p>
          <a:p>
            <a:r>
              <a:rPr lang="de-DE" dirty="0"/>
              <a:t>	</a:t>
            </a:r>
            <a:r>
              <a:rPr lang="de-DE" dirty="0" smtClean="0"/>
              <a:t>	- allen Trägern Erziehungshilfe</a:t>
            </a:r>
          </a:p>
          <a:p>
            <a:r>
              <a:rPr lang="de-DE" dirty="0"/>
              <a:t>	</a:t>
            </a:r>
            <a:r>
              <a:rPr lang="de-DE" dirty="0" smtClean="0"/>
              <a:t>	- allen Trägern offene Kinder- und Jugendarbeit  / Jugendverbandsarbeit</a:t>
            </a:r>
          </a:p>
          <a:p>
            <a:r>
              <a:rPr lang="de-DE" dirty="0"/>
              <a:t>	</a:t>
            </a:r>
            <a:r>
              <a:rPr lang="de-DE" dirty="0" smtClean="0"/>
              <a:t>	- allen Trägern Kindertagesstätten</a:t>
            </a:r>
          </a:p>
          <a:p>
            <a:r>
              <a:rPr lang="de-DE" dirty="0"/>
              <a:t>	</a:t>
            </a:r>
            <a:r>
              <a:rPr lang="de-DE" dirty="0" smtClean="0"/>
              <a:t>	- alle Schulen (OGS-Träger) im Stadtgebiet Köln</a:t>
            </a:r>
            <a:br>
              <a:rPr lang="de-DE" dirty="0" smtClean="0"/>
            </a:br>
            <a:endParaRPr lang="de-DE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de-DE" dirty="0" smtClean="0"/>
              <a:t>Inhaltliche Abstimmung über </a:t>
            </a:r>
            <a:r>
              <a:rPr lang="de-DE" dirty="0" err="1" smtClean="0"/>
              <a:t>Minderjährigenschutzfragen</a:t>
            </a:r>
            <a:r>
              <a:rPr lang="de-DE" dirty="0" smtClean="0"/>
              <a:t> in AG § 80 und AG § 78</a:t>
            </a:r>
            <a:br>
              <a:rPr lang="de-DE" dirty="0" smtClean="0"/>
            </a:br>
            <a:endParaRPr lang="de-DE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de-DE" dirty="0" smtClean="0"/>
              <a:t>Interdisziplinäre AK Kinderschutz seit </a:t>
            </a:r>
            <a:r>
              <a:rPr lang="de-DE" dirty="0"/>
              <a:t>2011</a:t>
            </a:r>
            <a:br>
              <a:rPr lang="de-DE" dirty="0"/>
            </a:br>
            <a:endParaRPr lang="de-DE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de-DE" dirty="0" smtClean="0"/>
              <a:t>24-Stunden Erreichbarkeit Jugendamt über GSD-Gefährdungsmeldungs-Sofort-Dienst</a:t>
            </a:r>
            <a:endParaRPr lang="de-DE" dirty="0"/>
          </a:p>
          <a:p>
            <a:endParaRPr lang="de-DE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de-DE" dirty="0" smtClean="0"/>
              <a:t>Wahrnehmung der Aufgabe „insoweit erfahren Fachkraft“ durch Familienberatungsstellen</a:t>
            </a:r>
            <a:br>
              <a:rPr lang="de-DE" dirty="0" smtClean="0"/>
            </a:br>
            <a:r>
              <a:rPr lang="de-DE" dirty="0" smtClean="0"/>
              <a:t>und Spezialberatungsstellen und GSD</a:t>
            </a:r>
            <a:br>
              <a:rPr lang="de-DE" dirty="0" smtClean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387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 noChangeAspect="1"/>
          </p:cNvGrpSpPr>
          <p:nvPr/>
        </p:nvGrpSpPr>
        <p:grpSpPr bwMode="auto">
          <a:xfrm>
            <a:off x="4376738" y="44450"/>
            <a:ext cx="4587875" cy="609600"/>
            <a:chOff x="4621" y="2186"/>
            <a:chExt cx="3659" cy="490"/>
          </a:xfrm>
        </p:grpSpPr>
        <p:sp>
          <p:nvSpPr>
            <p:cNvPr id="5" name="AutoShape 4"/>
            <p:cNvSpPr>
              <a:spLocks noChangeAspect="1" noChangeArrowheads="1"/>
            </p:cNvSpPr>
            <p:nvPr/>
          </p:nvSpPr>
          <p:spPr bwMode="auto">
            <a:xfrm>
              <a:off x="4621" y="2186"/>
              <a:ext cx="3659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de-DE" altLang="de-DE"/>
            </a:p>
          </p:txBody>
        </p:sp>
        <p:graphicFrame>
          <p:nvGraphicFramePr>
            <p:cNvPr id="6" name="Object 5"/>
            <p:cNvGraphicFramePr>
              <a:graphicFrameLocks noChangeAspect="1"/>
            </p:cNvGraphicFramePr>
            <p:nvPr/>
          </p:nvGraphicFramePr>
          <p:xfrm>
            <a:off x="4986" y="2278"/>
            <a:ext cx="3280" cy="3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6" r:id="rId3" imgW="10876190" imgH="1371429" progId="">
                    <p:embed/>
                  </p:oleObj>
                </mc:Choice>
                <mc:Fallback>
                  <p:oleObj r:id="rId3" imgW="10876190" imgH="1371429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86" y="2278"/>
                          <a:ext cx="3280" cy="39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CC99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Object 6"/>
            <p:cNvGraphicFramePr>
              <a:graphicFrameLocks noChangeAspect="1"/>
            </p:cNvGraphicFramePr>
            <p:nvPr/>
          </p:nvGraphicFramePr>
          <p:xfrm>
            <a:off x="4621" y="2186"/>
            <a:ext cx="378" cy="4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7" r:id="rId5" imgW="1066667" imgH="1371429" progId="">
                    <p:embed/>
                  </p:oleObj>
                </mc:Choice>
                <mc:Fallback>
                  <p:oleObj r:id="rId5" imgW="1066667" imgH="1371429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21" y="2186"/>
                          <a:ext cx="378" cy="49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CC99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250825" y="260350"/>
            <a:ext cx="40338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de-DE" altLang="de-DE" sz="1400" dirty="0" smtClean="0"/>
              <a:t>Die Oberbürgermeisterin</a:t>
            </a:r>
            <a:endParaRPr lang="de-DE" altLang="de-DE" sz="1400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79388" y="6378575"/>
            <a:ext cx="878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de-DE" altLang="de-DE" sz="1400" dirty="0" smtClean="0"/>
              <a:t>Amt für Kinder,  Jugend und Familie</a:t>
            </a:r>
            <a:endParaRPr lang="de-DE" altLang="de-DE" sz="1400" dirty="0"/>
          </a:p>
        </p:txBody>
      </p:sp>
      <p:sp>
        <p:nvSpPr>
          <p:cNvPr id="10" name="Textfeld 9"/>
          <p:cNvSpPr txBox="1"/>
          <p:nvPr/>
        </p:nvSpPr>
        <p:spPr>
          <a:xfrm>
            <a:off x="539552" y="18448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270708" y="1475492"/>
            <a:ext cx="8282524" cy="38472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u="sng" dirty="0" smtClean="0"/>
              <a:t>Jugendamtsintern</a:t>
            </a:r>
          </a:p>
          <a:p>
            <a:endParaRPr lang="de-DE" sz="2000" dirty="0" smtClean="0"/>
          </a:p>
          <a:p>
            <a:endParaRPr lang="de-DE" sz="2000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de-DE" sz="2000" dirty="0"/>
              <a:t>GSD – Gefährdungsmeldungs-Sofort-Dienst</a:t>
            </a:r>
            <a:br>
              <a:rPr lang="de-DE" sz="2000" dirty="0"/>
            </a:br>
            <a:endParaRPr lang="de-DE" sz="20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de-DE" sz="2000" dirty="0" smtClean="0"/>
              <a:t>Richtlinie </a:t>
            </a:r>
            <a:r>
              <a:rPr lang="de-DE" sz="2000" dirty="0" err="1" smtClean="0"/>
              <a:t>Minderjährigenschutz</a:t>
            </a:r>
            <a:r>
              <a:rPr lang="de-DE" sz="2000" dirty="0" smtClean="0"/>
              <a:t/>
            </a:r>
            <a:br>
              <a:rPr lang="de-DE" sz="2000" dirty="0" smtClean="0"/>
            </a:br>
            <a:endParaRPr lang="de-DE" sz="20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de-DE" sz="2000" dirty="0" smtClean="0"/>
              <a:t>Kollegiale Fallberatung und –</a:t>
            </a:r>
            <a:r>
              <a:rPr lang="de-DE" sz="2000" dirty="0" err="1" smtClean="0"/>
              <a:t>bearbeitung</a:t>
            </a:r>
            <a:r>
              <a:rPr lang="de-DE" sz="2000" dirty="0" smtClean="0"/>
              <a:t> im Rahmen des sozialräumlichen </a:t>
            </a:r>
            <a:br>
              <a:rPr lang="de-DE" sz="2000" dirty="0" smtClean="0"/>
            </a:br>
            <a:r>
              <a:rPr lang="de-DE" sz="2000" dirty="0" smtClean="0"/>
              <a:t>Arbeitsansatzes</a:t>
            </a:r>
            <a:br>
              <a:rPr lang="de-DE" sz="2000" dirty="0" smtClean="0"/>
            </a:br>
            <a:endParaRPr lang="de-DE" sz="20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de-DE" sz="2000" dirty="0" smtClean="0"/>
              <a:t>Fachkräftequalifizierung  (Einarbeitung und Fortbildung)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90413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 noChangeAspect="1"/>
          </p:cNvGrpSpPr>
          <p:nvPr/>
        </p:nvGrpSpPr>
        <p:grpSpPr bwMode="auto">
          <a:xfrm>
            <a:off x="4376738" y="44450"/>
            <a:ext cx="4587875" cy="609600"/>
            <a:chOff x="4621" y="2186"/>
            <a:chExt cx="3659" cy="490"/>
          </a:xfrm>
        </p:grpSpPr>
        <p:sp>
          <p:nvSpPr>
            <p:cNvPr id="5" name="AutoShape 4"/>
            <p:cNvSpPr>
              <a:spLocks noChangeAspect="1" noChangeArrowheads="1"/>
            </p:cNvSpPr>
            <p:nvPr/>
          </p:nvSpPr>
          <p:spPr bwMode="auto">
            <a:xfrm>
              <a:off x="4621" y="2186"/>
              <a:ext cx="3659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de-DE" altLang="de-DE"/>
            </a:p>
          </p:txBody>
        </p:sp>
        <p:graphicFrame>
          <p:nvGraphicFramePr>
            <p:cNvPr id="6" name="Object 5"/>
            <p:cNvGraphicFramePr>
              <a:graphicFrameLocks noChangeAspect="1"/>
            </p:cNvGraphicFramePr>
            <p:nvPr/>
          </p:nvGraphicFramePr>
          <p:xfrm>
            <a:off x="4986" y="2278"/>
            <a:ext cx="3280" cy="3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2" r:id="rId3" imgW="10876190" imgH="1371429" progId="">
                    <p:embed/>
                  </p:oleObj>
                </mc:Choice>
                <mc:Fallback>
                  <p:oleObj r:id="rId3" imgW="10876190" imgH="1371429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86" y="2278"/>
                          <a:ext cx="3280" cy="39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CC99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Object 6"/>
            <p:cNvGraphicFramePr>
              <a:graphicFrameLocks noChangeAspect="1"/>
            </p:cNvGraphicFramePr>
            <p:nvPr/>
          </p:nvGraphicFramePr>
          <p:xfrm>
            <a:off x="4621" y="2186"/>
            <a:ext cx="378" cy="4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3" r:id="rId5" imgW="1066667" imgH="1371429" progId="">
                    <p:embed/>
                  </p:oleObj>
                </mc:Choice>
                <mc:Fallback>
                  <p:oleObj r:id="rId5" imgW="1066667" imgH="1371429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21" y="2186"/>
                          <a:ext cx="378" cy="49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CC99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250825" y="260350"/>
            <a:ext cx="40338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de-DE" altLang="de-DE" sz="1400" dirty="0" smtClean="0"/>
              <a:t>Die Oberbürgermeisterin</a:t>
            </a:r>
            <a:endParaRPr lang="de-DE" altLang="de-DE" sz="1400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79388" y="6378575"/>
            <a:ext cx="878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de-DE" altLang="de-DE" sz="1400" dirty="0" smtClean="0"/>
              <a:t>Amt für Kinder,  Jugend und Familie</a:t>
            </a:r>
            <a:endParaRPr lang="de-DE" altLang="de-DE" sz="1400" dirty="0"/>
          </a:p>
        </p:txBody>
      </p:sp>
      <p:pic>
        <p:nvPicPr>
          <p:cNvPr id="13" name="Grafik 1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74" t="10460" r="2162" b="19083"/>
          <a:stretch>
            <a:fillRect/>
          </a:stretch>
        </p:blipFill>
        <p:spPr bwMode="auto">
          <a:xfrm>
            <a:off x="331788" y="1522413"/>
            <a:ext cx="84963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feld 13"/>
          <p:cNvSpPr txBox="1"/>
          <p:nvPr/>
        </p:nvSpPr>
        <p:spPr>
          <a:xfrm>
            <a:off x="190500" y="1852613"/>
            <a:ext cx="2517775" cy="307975"/>
          </a:xfrm>
          <a:prstGeom prst="rect">
            <a:avLst/>
          </a:prstGeom>
          <a:solidFill>
            <a:srgbClr val="92D05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b="1" dirty="0"/>
              <a:t>Angebote für alle Familien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5661025" y="1852613"/>
            <a:ext cx="3303588" cy="307777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de-DE" sz="1400" dirty="0"/>
              <a:t>Unterstützung bei drohender Gefährdung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2708275" y="1852613"/>
            <a:ext cx="2952750" cy="307975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/>
              <a:t>Angebote an einzelne Familien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152400" y="5632450"/>
            <a:ext cx="3348038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Clr>
                <a:schemeClr val="accent1">
                  <a:lumMod val="50000"/>
                </a:schemeClr>
              </a:buClr>
              <a:buFontTx/>
              <a:buBlip>
                <a:blip r:embed="rId8"/>
              </a:buBlip>
              <a:defRPr/>
            </a:pPr>
            <a:r>
              <a:rPr lang="de-DE" sz="1800" dirty="0">
                <a:latin typeface="Arial" pitchFamily="34" charset="0"/>
                <a:cs typeface="Arial" pitchFamily="34" charset="0"/>
              </a:rPr>
              <a:t>Beratung</a:t>
            </a:r>
          </a:p>
          <a:p>
            <a:pPr marL="342900" indent="-342900">
              <a:buClr>
                <a:schemeClr val="accent1">
                  <a:lumMod val="50000"/>
                </a:schemeClr>
              </a:buClr>
              <a:buFontTx/>
              <a:buBlip>
                <a:blip r:embed="rId8"/>
              </a:buBlip>
              <a:defRPr/>
            </a:pPr>
            <a:r>
              <a:rPr lang="de-DE" sz="1800" dirty="0">
                <a:latin typeface="Arial" pitchFamily="34" charset="0"/>
                <a:cs typeface="Arial" pitchFamily="34" charset="0"/>
              </a:rPr>
              <a:t>niederschwellige Angebote</a:t>
            </a:r>
            <a:r>
              <a:rPr lang="de-DE" dirty="0">
                <a:latin typeface="Arial" pitchFamily="34" charset="0"/>
                <a:cs typeface="Arial" pitchFamily="34" charset="0"/>
              </a:rPr>
              <a:t>	</a:t>
            </a:r>
          </a:p>
        </p:txBody>
      </p:sp>
      <p:sp>
        <p:nvSpPr>
          <p:cNvPr id="18" name="Textfeld 17"/>
          <p:cNvSpPr txBox="1">
            <a:spLocks noChangeArrowheads="1"/>
          </p:cNvSpPr>
          <p:nvPr/>
        </p:nvSpPr>
        <p:spPr bwMode="auto">
          <a:xfrm>
            <a:off x="88900" y="1136650"/>
            <a:ext cx="829952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Blip>
                <a:blip r:embed="rId8"/>
              </a:buBlip>
            </a:pPr>
            <a:r>
              <a:rPr lang="de-DE" altLang="de-DE" sz="1800" dirty="0" smtClean="0">
                <a:latin typeface="Arial" charset="0"/>
              </a:rPr>
              <a:t>Frühzeitiges Erkennen </a:t>
            </a:r>
            <a:r>
              <a:rPr lang="de-DE" altLang="de-DE" sz="1800" dirty="0">
                <a:latin typeface="Arial" charset="0"/>
              </a:rPr>
              <a:t>riskanter Entwicklungen </a:t>
            </a:r>
            <a:r>
              <a:rPr lang="de-DE" altLang="de-DE" sz="1800" dirty="0" smtClean="0">
                <a:latin typeface="Arial" charset="0"/>
              </a:rPr>
              <a:t> und </a:t>
            </a:r>
            <a:r>
              <a:rPr lang="de-DE" altLang="de-DE" sz="1800" dirty="0">
                <a:latin typeface="Arial" charset="0"/>
              </a:rPr>
              <a:t>Bearbeitung von Problemen in der Entstehungsphase.</a:t>
            </a:r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1040" name="Picture 16" descr="png logo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3861" y="5061043"/>
            <a:ext cx="1331640" cy="851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7995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764705"/>
            <a:ext cx="8928992" cy="5544616"/>
          </a:xfrm>
          <a:noFill/>
          <a:ln w="19050">
            <a:solidFill>
              <a:srgbClr val="C0C0C0"/>
            </a:solidFill>
          </a:ln>
        </p:spPr>
        <p:txBody>
          <a:bodyPr/>
          <a:lstStyle/>
          <a:p>
            <a:pPr eaLnBrk="1" hangingPunct="1"/>
            <a:r>
              <a:rPr lang="de-DE" altLang="de-DE" sz="2800" b="1" dirty="0" smtClean="0"/>
              <a:t/>
            </a:r>
            <a:br>
              <a:rPr lang="de-DE" altLang="de-DE" sz="2800" b="1" dirty="0" smtClean="0"/>
            </a:br>
            <a:r>
              <a:rPr lang="de-DE" altLang="de-DE" sz="2800" b="1" dirty="0" smtClean="0"/>
              <a:t/>
            </a:r>
            <a:br>
              <a:rPr lang="de-DE" altLang="de-DE" sz="2800" b="1" dirty="0" smtClean="0"/>
            </a:br>
            <a:r>
              <a:rPr lang="de-DE" altLang="de-DE" sz="2800" b="1" dirty="0" smtClean="0"/>
              <a:t/>
            </a:r>
            <a:br>
              <a:rPr lang="de-DE" altLang="de-DE" sz="2800" b="1" dirty="0" smtClean="0"/>
            </a:br>
            <a:endParaRPr lang="de-DE" altLang="de-DE" sz="2800" b="1" dirty="0" smtClean="0"/>
          </a:p>
        </p:txBody>
      </p:sp>
      <p:cxnSp>
        <p:nvCxnSpPr>
          <p:cNvPr id="47" name="Gerade Verbindung mit Pfeil 46"/>
          <p:cNvCxnSpPr>
            <a:stCxn id="41" idx="2"/>
          </p:cNvCxnSpPr>
          <p:nvPr/>
        </p:nvCxnSpPr>
        <p:spPr>
          <a:xfrm flipH="1">
            <a:off x="2915816" y="1772816"/>
            <a:ext cx="1160512" cy="844932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Ellipse 28"/>
          <p:cNvSpPr/>
          <p:nvPr/>
        </p:nvSpPr>
        <p:spPr>
          <a:xfrm>
            <a:off x="251520" y="2420888"/>
            <a:ext cx="1080120" cy="1152128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b="1" dirty="0" smtClean="0"/>
              <a:t>Schwanger</a:t>
            </a:r>
            <a:r>
              <a:rPr lang="de-DE" sz="1100" b="1" dirty="0" smtClean="0"/>
              <a:t>schaft</a:t>
            </a:r>
            <a:endParaRPr lang="de-DE" sz="1100" b="1" dirty="0"/>
          </a:p>
        </p:txBody>
      </p:sp>
      <p:sp>
        <p:nvSpPr>
          <p:cNvPr id="4" name="Ellipse 3"/>
          <p:cNvSpPr/>
          <p:nvPr/>
        </p:nvSpPr>
        <p:spPr>
          <a:xfrm>
            <a:off x="827584" y="2636912"/>
            <a:ext cx="1080120" cy="11521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b="1" dirty="0" smtClean="0"/>
              <a:t>Krippe</a:t>
            </a:r>
          </a:p>
          <a:p>
            <a:pPr algn="ctr"/>
            <a:r>
              <a:rPr lang="de-DE" sz="1100" b="1" dirty="0" smtClean="0"/>
              <a:t>(0 bis 3 Jahre)</a:t>
            </a:r>
            <a:endParaRPr lang="de-DE" sz="1100" b="1" dirty="0"/>
          </a:p>
        </p:txBody>
      </p:sp>
      <p:sp>
        <p:nvSpPr>
          <p:cNvPr id="5" name="Ellipse 4"/>
          <p:cNvSpPr/>
          <p:nvPr/>
        </p:nvSpPr>
        <p:spPr>
          <a:xfrm>
            <a:off x="1835696" y="2636912"/>
            <a:ext cx="1080120" cy="11521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b="1" dirty="0" smtClean="0"/>
              <a:t>Kita</a:t>
            </a:r>
          </a:p>
          <a:p>
            <a:pPr algn="ctr"/>
            <a:r>
              <a:rPr lang="de-DE" sz="1100" b="1" dirty="0" smtClean="0"/>
              <a:t>(3 bis 6 Jahre)</a:t>
            </a:r>
            <a:endParaRPr lang="de-DE" sz="1100" b="1" dirty="0"/>
          </a:p>
        </p:txBody>
      </p:sp>
      <p:sp>
        <p:nvSpPr>
          <p:cNvPr id="6" name="Ellipse 5"/>
          <p:cNvSpPr/>
          <p:nvPr/>
        </p:nvSpPr>
        <p:spPr>
          <a:xfrm>
            <a:off x="2843808" y="2636912"/>
            <a:ext cx="1080120" cy="11521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b="1" dirty="0" smtClean="0"/>
              <a:t>Grund-schule</a:t>
            </a:r>
          </a:p>
          <a:p>
            <a:pPr algn="ctr"/>
            <a:r>
              <a:rPr lang="de-DE" sz="1100" b="1" dirty="0" smtClean="0"/>
              <a:t>(6 bis 10 Jahre)</a:t>
            </a:r>
            <a:endParaRPr lang="de-DE" sz="1100" b="1" dirty="0"/>
          </a:p>
        </p:txBody>
      </p:sp>
      <p:sp>
        <p:nvSpPr>
          <p:cNvPr id="7" name="Ellipse 6"/>
          <p:cNvSpPr/>
          <p:nvPr/>
        </p:nvSpPr>
        <p:spPr>
          <a:xfrm>
            <a:off x="3851920" y="2636912"/>
            <a:ext cx="1080120" cy="11521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b="1" dirty="0" smtClean="0"/>
              <a:t>Weiter-führende</a:t>
            </a:r>
            <a:r>
              <a:rPr lang="de-DE" sz="1100" b="1" dirty="0" smtClean="0"/>
              <a:t> Schule</a:t>
            </a:r>
          </a:p>
          <a:p>
            <a:pPr algn="ctr"/>
            <a:r>
              <a:rPr lang="de-DE" sz="1100" b="1" dirty="0" smtClean="0"/>
              <a:t>(10 -16 Jahre)</a:t>
            </a:r>
            <a:endParaRPr lang="de-DE" sz="1100" b="1" dirty="0"/>
          </a:p>
        </p:txBody>
      </p:sp>
      <p:sp>
        <p:nvSpPr>
          <p:cNvPr id="8" name="Ellipse 7"/>
          <p:cNvSpPr/>
          <p:nvPr/>
        </p:nvSpPr>
        <p:spPr>
          <a:xfrm>
            <a:off x="4860032" y="2636912"/>
            <a:ext cx="1080120" cy="11521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b="1" dirty="0" smtClean="0"/>
              <a:t>Schule/</a:t>
            </a:r>
          </a:p>
          <a:p>
            <a:pPr algn="ctr"/>
            <a:r>
              <a:rPr lang="de-DE" sz="1100" b="1" dirty="0" smtClean="0"/>
              <a:t>Berufs-aus-bildung (16 - 19 Jahre)</a:t>
            </a:r>
            <a:endParaRPr lang="de-DE" sz="1100" b="1" dirty="0"/>
          </a:p>
        </p:txBody>
      </p:sp>
      <p:sp>
        <p:nvSpPr>
          <p:cNvPr id="9" name="Ellipse 8"/>
          <p:cNvSpPr/>
          <p:nvPr/>
        </p:nvSpPr>
        <p:spPr>
          <a:xfrm>
            <a:off x="5868144" y="2636912"/>
            <a:ext cx="1080120" cy="11521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b="1" dirty="0" smtClean="0"/>
              <a:t>Studium/</a:t>
            </a:r>
            <a:r>
              <a:rPr lang="de-DE" sz="1100" b="1" dirty="0" smtClean="0"/>
              <a:t> Einstieg Beruf (19 bis 25 J.)</a:t>
            </a:r>
            <a:endParaRPr lang="de-DE" sz="1100" b="1" dirty="0"/>
          </a:p>
        </p:txBody>
      </p:sp>
      <p:sp>
        <p:nvSpPr>
          <p:cNvPr id="19" name="Ellipse 18"/>
          <p:cNvSpPr/>
          <p:nvPr/>
        </p:nvSpPr>
        <p:spPr>
          <a:xfrm>
            <a:off x="6876256" y="2636912"/>
            <a:ext cx="1080120" cy="11521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b="1" dirty="0" smtClean="0"/>
              <a:t>Erwerbs-leben / Partner-/ Eltern-</a:t>
            </a:r>
            <a:r>
              <a:rPr lang="de-DE" sz="1100" b="1" dirty="0" err="1" smtClean="0"/>
              <a:t>schaft</a:t>
            </a:r>
            <a:endParaRPr lang="de-DE" sz="1100" b="1" dirty="0"/>
          </a:p>
        </p:txBody>
      </p:sp>
      <p:sp>
        <p:nvSpPr>
          <p:cNvPr id="25" name="Textfeld 24"/>
          <p:cNvSpPr txBox="1"/>
          <p:nvPr/>
        </p:nvSpPr>
        <p:spPr>
          <a:xfrm>
            <a:off x="619944" y="1833464"/>
            <a:ext cx="1440160" cy="36933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de-DE" b="1" dirty="0" smtClean="0"/>
              <a:t>ELTERN</a:t>
            </a:r>
            <a:endParaRPr lang="de-DE" b="1" dirty="0"/>
          </a:p>
        </p:txBody>
      </p:sp>
      <p:sp>
        <p:nvSpPr>
          <p:cNvPr id="26" name="Textfeld 25"/>
          <p:cNvSpPr txBox="1"/>
          <p:nvPr/>
        </p:nvSpPr>
        <p:spPr>
          <a:xfrm>
            <a:off x="755576" y="5589240"/>
            <a:ext cx="1440160" cy="36933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de-DE" b="1" dirty="0" smtClean="0"/>
              <a:t>KIND</a:t>
            </a:r>
            <a:endParaRPr lang="de-DE" b="1" dirty="0"/>
          </a:p>
        </p:txBody>
      </p:sp>
      <p:sp>
        <p:nvSpPr>
          <p:cNvPr id="27" name="Ellipse 26"/>
          <p:cNvSpPr/>
          <p:nvPr/>
        </p:nvSpPr>
        <p:spPr>
          <a:xfrm>
            <a:off x="7884368" y="2636912"/>
            <a:ext cx="1080120" cy="11521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b="1" dirty="0" smtClean="0"/>
              <a:t>Renten-alter</a:t>
            </a:r>
            <a:endParaRPr lang="de-DE" sz="1100" b="1" dirty="0"/>
          </a:p>
        </p:txBody>
      </p:sp>
      <p:sp>
        <p:nvSpPr>
          <p:cNvPr id="32" name="Textfeld 31"/>
          <p:cNvSpPr txBox="1"/>
          <p:nvPr/>
        </p:nvSpPr>
        <p:spPr>
          <a:xfrm>
            <a:off x="1187624" y="4869160"/>
            <a:ext cx="5472608" cy="52322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/>
              <a:t>Angebote und Netzwerke für Förderung, Unterstützung, Bildung, Partizipation und Schutz</a:t>
            </a:r>
            <a:endParaRPr lang="de-DE" sz="1400" b="1" dirty="0"/>
          </a:p>
        </p:txBody>
      </p:sp>
      <p:cxnSp>
        <p:nvCxnSpPr>
          <p:cNvPr id="34" name="Gerade Verbindung mit Pfeil 33"/>
          <p:cNvCxnSpPr/>
          <p:nvPr/>
        </p:nvCxnSpPr>
        <p:spPr>
          <a:xfrm flipV="1">
            <a:off x="1367644" y="4077072"/>
            <a:ext cx="0" cy="792088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feld 40"/>
          <p:cNvSpPr txBox="1"/>
          <p:nvPr/>
        </p:nvSpPr>
        <p:spPr>
          <a:xfrm>
            <a:off x="1340024" y="1249596"/>
            <a:ext cx="5472608" cy="52322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/>
              <a:t>Begegnung – Beratung – Begleitung – Information – Bildung – </a:t>
            </a:r>
            <a:r>
              <a:rPr lang="de-DE" sz="1400" b="1" dirty="0"/>
              <a:t>B</a:t>
            </a:r>
            <a:r>
              <a:rPr lang="de-DE" sz="1400" b="1" dirty="0" smtClean="0"/>
              <a:t>etreuung </a:t>
            </a:r>
            <a:endParaRPr lang="de-DE" sz="1400" b="1" dirty="0"/>
          </a:p>
        </p:txBody>
      </p:sp>
      <p:cxnSp>
        <p:nvCxnSpPr>
          <p:cNvPr id="45" name="Gerade Verbindung mit Pfeil 44"/>
          <p:cNvCxnSpPr>
            <a:stCxn id="41" idx="2"/>
          </p:cNvCxnSpPr>
          <p:nvPr/>
        </p:nvCxnSpPr>
        <p:spPr>
          <a:xfrm flipH="1">
            <a:off x="1475656" y="1772816"/>
            <a:ext cx="2600672" cy="772924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Gerade Verbindung mit Pfeil 48"/>
          <p:cNvCxnSpPr>
            <a:stCxn id="41" idx="2"/>
          </p:cNvCxnSpPr>
          <p:nvPr/>
        </p:nvCxnSpPr>
        <p:spPr>
          <a:xfrm>
            <a:off x="4076328" y="1772816"/>
            <a:ext cx="0" cy="844932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mit Pfeil 50"/>
          <p:cNvCxnSpPr>
            <a:stCxn id="41" idx="2"/>
          </p:cNvCxnSpPr>
          <p:nvPr/>
        </p:nvCxnSpPr>
        <p:spPr>
          <a:xfrm>
            <a:off x="4076328" y="1772816"/>
            <a:ext cx="1143744" cy="700916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 Verbindung mit Pfeil 52"/>
          <p:cNvCxnSpPr>
            <a:stCxn id="41" idx="2"/>
          </p:cNvCxnSpPr>
          <p:nvPr/>
        </p:nvCxnSpPr>
        <p:spPr>
          <a:xfrm>
            <a:off x="4076328" y="1772816"/>
            <a:ext cx="2583904" cy="772924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feld 56"/>
          <p:cNvSpPr txBox="1"/>
          <p:nvPr/>
        </p:nvSpPr>
        <p:spPr>
          <a:xfrm>
            <a:off x="1619672" y="764704"/>
            <a:ext cx="4968552" cy="369332"/>
          </a:xfrm>
          <a:prstGeom prst="rect">
            <a:avLst/>
          </a:prstGeom>
          <a:noFill/>
          <a:ln w="254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/>
              <a:t>Modell einer kommunalen Präventionskette</a:t>
            </a:r>
            <a:endParaRPr lang="de-DE" b="1" dirty="0"/>
          </a:p>
        </p:txBody>
      </p:sp>
      <p:cxnSp>
        <p:nvCxnSpPr>
          <p:cNvPr id="64" name="Gerade Verbindung mit Pfeil 63"/>
          <p:cNvCxnSpPr/>
          <p:nvPr/>
        </p:nvCxnSpPr>
        <p:spPr>
          <a:xfrm flipV="1">
            <a:off x="2375756" y="4077072"/>
            <a:ext cx="0" cy="792088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rade Verbindung mit Pfeil 64"/>
          <p:cNvCxnSpPr/>
          <p:nvPr/>
        </p:nvCxnSpPr>
        <p:spPr>
          <a:xfrm flipV="1">
            <a:off x="3383868" y="4077072"/>
            <a:ext cx="0" cy="792088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mit Pfeil 65"/>
          <p:cNvCxnSpPr/>
          <p:nvPr/>
        </p:nvCxnSpPr>
        <p:spPr>
          <a:xfrm flipV="1">
            <a:off x="4391980" y="4077072"/>
            <a:ext cx="0" cy="792088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/>
          <p:cNvCxnSpPr/>
          <p:nvPr/>
        </p:nvCxnSpPr>
        <p:spPr>
          <a:xfrm flipV="1">
            <a:off x="5386060" y="4077072"/>
            <a:ext cx="0" cy="792088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Gerade Verbindung mit Pfeil 67"/>
          <p:cNvCxnSpPr/>
          <p:nvPr/>
        </p:nvCxnSpPr>
        <p:spPr>
          <a:xfrm flipV="1">
            <a:off x="6394172" y="4077072"/>
            <a:ext cx="0" cy="792088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feld 84"/>
          <p:cNvSpPr txBox="1"/>
          <p:nvPr/>
        </p:nvSpPr>
        <p:spPr>
          <a:xfrm>
            <a:off x="6017182" y="1839867"/>
            <a:ext cx="1848519" cy="36933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de-DE" b="1" dirty="0" smtClean="0"/>
              <a:t>Erwachsene</a:t>
            </a:r>
            <a:endParaRPr lang="de-DE" b="1" dirty="0"/>
          </a:p>
        </p:txBody>
      </p:sp>
      <p:grpSp>
        <p:nvGrpSpPr>
          <p:cNvPr id="30" name="Group 3"/>
          <p:cNvGrpSpPr>
            <a:grpSpLocks noChangeAspect="1"/>
          </p:cNvGrpSpPr>
          <p:nvPr/>
        </p:nvGrpSpPr>
        <p:grpSpPr bwMode="auto">
          <a:xfrm>
            <a:off x="4376738" y="44450"/>
            <a:ext cx="4587875" cy="609600"/>
            <a:chOff x="4621" y="2186"/>
            <a:chExt cx="3659" cy="490"/>
          </a:xfrm>
        </p:grpSpPr>
        <p:sp>
          <p:nvSpPr>
            <p:cNvPr id="31" name="AutoShape 4"/>
            <p:cNvSpPr>
              <a:spLocks noChangeAspect="1" noChangeArrowheads="1"/>
            </p:cNvSpPr>
            <p:nvPr/>
          </p:nvSpPr>
          <p:spPr bwMode="auto">
            <a:xfrm>
              <a:off x="4621" y="2186"/>
              <a:ext cx="3659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de-DE" altLang="de-DE"/>
            </a:p>
          </p:txBody>
        </p:sp>
        <p:graphicFrame>
          <p:nvGraphicFramePr>
            <p:cNvPr id="33" name="Object 5"/>
            <p:cNvGraphicFramePr>
              <a:graphicFrameLocks noChangeAspect="1"/>
            </p:cNvGraphicFramePr>
            <p:nvPr/>
          </p:nvGraphicFramePr>
          <p:xfrm>
            <a:off x="4986" y="2278"/>
            <a:ext cx="3280" cy="3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32" r:id="rId4" imgW="10876190" imgH="1371429" progId="">
                    <p:embed/>
                  </p:oleObj>
                </mc:Choice>
                <mc:Fallback>
                  <p:oleObj r:id="rId4" imgW="10876190" imgH="1371429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86" y="2278"/>
                          <a:ext cx="3280" cy="39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CC99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5" name="Object 6"/>
            <p:cNvGraphicFramePr>
              <a:graphicFrameLocks noChangeAspect="1"/>
            </p:cNvGraphicFramePr>
            <p:nvPr/>
          </p:nvGraphicFramePr>
          <p:xfrm>
            <a:off x="4621" y="2186"/>
            <a:ext cx="378" cy="4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33" r:id="rId6" imgW="1066667" imgH="1371429" progId="">
                    <p:embed/>
                  </p:oleObj>
                </mc:Choice>
                <mc:Fallback>
                  <p:oleObj r:id="rId6" imgW="1066667" imgH="1371429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21" y="2186"/>
                          <a:ext cx="378" cy="49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CC99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6" name="Text Box 8"/>
          <p:cNvSpPr txBox="1">
            <a:spLocks noChangeArrowheads="1"/>
          </p:cNvSpPr>
          <p:nvPr/>
        </p:nvSpPr>
        <p:spPr bwMode="auto">
          <a:xfrm>
            <a:off x="250825" y="260350"/>
            <a:ext cx="40338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de-DE" altLang="de-DE" sz="1400" dirty="0" smtClean="0"/>
              <a:t>Die Oberbürgermeisterin</a:t>
            </a:r>
            <a:endParaRPr lang="de-DE" altLang="de-DE" sz="1400" dirty="0"/>
          </a:p>
        </p:txBody>
      </p: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179388" y="6378575"/>
            <a:ext cx="878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de-DE" altLang="de-DE" sz="1400" dirty="0" smtClean="0"/>
              <a:t>Amt für Kinder,  Jugend und Familie</a:t>
            </a:r>
            <a:endParaRPr lang="de-DE" altLang="de-DE" sz="1400" dirty="0"/>
          </a:p>
        </p:txBody>
      </p:sp>
    </p:spTree>
    <p:extLst>
      <p:ext uri="{BB962C8B-B14F-4D97-AF65-F5344CB8AC3E}">
        <p14:creationId xmlns:p14="http://schemas.microsoft.com/office/powerpoint/2010/main" val="16995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764705"/>
            <a:ext cx="8928992" cy="5544616"/>
          </a:xfrm>
          <a:noFill/>
          <a:ln w="19050">
            <a:solidFill>
              <a:srgbClr val="C0C0C0"/>
            </a:solidFill>
          </a:ln>
        </p:spPr>
        <p:txBody>
          <a:bodyPr/>
          <a:lstStyle/>
          <a:p>
            <a:pPr eaLnBrk="1" hangingPunct="1"/>
            <a:r>
              <a:rPr lang="de-DE" altLang="de-DE" sz="2800" b="1" dirty="0" smtClean="0"/>
              <a:t/>
            </a:r>
            <a:br>
              <a:rPr lang="de-DE" altLang="de-DE" sz="2800" b="1" dirty="0" smtClean="0"/>
            </a:br>
            <a:r>
              <a:rPr lang="de-DE" altLang="de-DE" sz="2800" b="1" dirty="0" smtClean="0"/>
              <a:t/>
            </a:r>
            <a:br>
              <a:rPr lang="de-DE" altLang="de-DE" sz="2800" b="1" dirty="0" smtClean="0"/>
            </a:br>
            <a:r>
              <a:rPr lang="de-DE" altLang="de-DE" sz="2800" b="1" dirty="0" smtClean="0"/>
              <a:t/>
            </a:r>
            <a:br>
              <a:rPr lang="de-DE" altLang="de-DE" sz="2800" b="1" dirty="0" smtClean="0"/>
            </a:br>
            <a:endParaRPr lang="de-DE" altLang="de-DE" sz="2800" b="1" dirty="0" smtClean="0"/>
          </a:p>
        </p:txBody>
      </p:sp>
      <p:cxnSp>
        <p:nvCxnSpPr>
          <p:cNvPr id="47" name="Gerade Verbindung mit Pfeil 46"/>
          <p:cNvCxnSpPr>
            <a:stCxn id="41" idx="2"/>
          </p:cNvCxnSpPr>
          <p:nvPr/>
        </p:nvCxnSpPr>
        <p:spPr>
          <a:xfrm flipH="1">
            <a:off x="2915816" y="1772816"/>
            <a:ext cx="1160512" cy="844932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Ellipse 28"/>
          <p:cNvSpPr/>
          <p:nvPr/>
        </p:nvSpPr>
        <p:spPr>
          <a:xfrm>
            <a:off x="251520" y="2420888"/>
            <a:ext cx="1080120" cy="1152128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b="1" dirty="0" smtClean="0"/>
              <a:t>Schwanger</a:t>
            </a:r>
            <a:r>
              <a:rPr lang="de-DE" sz="1100" b="1" dirty="0" smtClean="0"/>
              <a:t>schaft</a:t>
            </a:r>
            <a:endParaRPr lang="de-DE" sz="1100" b="1" dirty="0"/>
          </a:p>
        </p:txBody>
      </p:sp>
      <p:sp>
        <p:nvSpPr>
          <p:cNvPr id="4" name="Ellipse 3"/>
          <p:cNvSpPr/>
          <p:nvPr/>
        </p:nvSpPr>
        <p:spPr>
          <a:xfrm>
            <a:off x="827584" y="2636912"/>
            <a:ext cx="1080120" cy="11521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b="1" dirty="0" smtClean="0"/>
              <a:t>Krippe</a:t>
            </a:r>
          </a:p>
          <a:p>
            <a:pPr algn="ctr"/>
            <a:r>
              <a:rPr lang="de-DE" sz="1100" b="1" dirty="0" smtClean="0"/>
              <a:t>(0 bis 3 Jahre)</a:t>
            </a:r>
            <a:endParaRPr lang="de-DE" sz="1100" b="1" dirty="0"/>
          </a:p>
        </p:txBody>
      </p:sp>
      <p:sp>
        <p:nvSpPr>
          <p:cNvPr id="5" name="Ellipse 4"/>
          <p:cNvSpPr/>
          <p:nvPr/>
        </p:nvSpPr>
        <p:spPr>
          <a:xfrm>
            <a:off x="1835696" y="2636912"/>
            <a:ext cx="1080120" cy="11521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b="1" dirty="0" smtClean="0"/>
              <a:t>Kita</a:t>
            </a:r>
          </a:p>
          <a:p>
            <a:pPr algn="ctr"/>
            <a:r>
              <a:rPr lang="de-DE" sz="1100" b="1" dirty="0" smtClean="0"/>
              <a:t>(3 bis 6 Jahre)</a:t>
            </a:r>
            <a:endParaRPr lang="de-DE" sz="1100" b="1" dirty="0"/>
          </a:p>
        </p:txBody>
      </p:sp>
      <p:sp>
        <p:nvSpPr>
          <p:cNvPr id="6" name="Ellipse 5"/>
          <p:cNvSpPr/>
          <p:nvPr/>
        </p:nvSpPr>
        <p:spPr>
          <a:xfrm>
            <a:off x="2843808" y="2636912"/>
            <a:ext cx="1080120" cy="11521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b="1" dirty="0" smtClean="0"/>
              <a:t>Grund-schule</a:t>
            </a:r>
          </a:p>
          <a:p>
            <a:pPr algn="ctr"/>
            <a:r>
              <a:rPr lang="de-DE" sz="1100" b="1" dirty="0" smtClean="0"/>
              <a:t>(6 bis 10 Jahre)</a:t>
            </a:r>
            <a:endParaRPr lang="de-DE" sz="1100" b="1" dirty="0"/>
          </a:p>
        </p:txBody>
      </p:sp>
      <p:sp>
        <p:nvSpPr>
          <p:cNvPr id="7" name="Ellipse 6"/>
          <p:cNvSpPr/>
          <p:nvPr/>
        </p:nvSpPr>
        <p:spPr>
          <a:xfrm>
            <a:off x="3851920" y="2636912"/>
            <a:ext cx="1080120" cy="11521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b="1" dirty="0" smtClean="0"/>
              <a:t>Weiter-führende</a:t>
            </a:r>
            <a:r>
              <a:rPr lang="de-DE" sz="1100" b="1" dirty="0" smtClean="0"/>
              <a:t> Schule</a:t>
            </a:r>
          </a:p>
          <a:p>
            <a:pPr algn="ctr"/>
            <a:r>
              <a:rPr lang="de-DE" sz="1100" b="1" dirty="0" smtClean="0"/>
              <a:t>(10 -16 Jahre)</a:t>
            </a:r>
            <a:endParaRPr lang="de-DE" sz="1100" b="1" dirty="0"/>
          </a:p>
        </p:txBody>
      </p:sp>
      <p:sp>
        <p:nvSpPr>
          <p:cNvPr id="8" name="Ellipse 7"/>
          <p:cNvSpPr/>
          <p:nvPr/>
        </p:nvSpPr>
        <p:spPr>
          <a:xfrm>
            <a:off x="4860032" y="2636912"/>
            <a:ext cx="1080120" cy="11521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b="1" dirty="0" smtClean="0"/>
              <a:t>Schule/</a:t>
            </a:r>
          </a:p>
          <a:p>
            <a:pPr algn="ctr"/>
            <a:r>
              <a:rPr lang="de-DE" sz="1100" b="1" dirty="0" smtClean="0"/>
              <a:t>Berufs-aus-bildung (16 - 19 Jahre)</a:t>
            </a:r>
            <a:endParaRPr lang="de-DE" sz="1100" b="1" dirty="0"/>
          </a:p>
        </p:txBody>
      </p:sp>
      <p:sp>
        <p:nvSpPr>
          <p:cNvPr id="9" name="Ellipse 8"/>
          <p:cNvSpPr/>
          <p:nvPr/>
        </p:nvSpPr>
        <p:spPr>
          <a:xfrm>
            <a:off x="5868144" y="2636912"/>
            <a:ext cx="1080120" cy="11521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b="1" dirty="0" smtClean="0"/>
              <a:t>Studium/</a:t>
            </a:r>
            <a:r>
              <a:rPr lang="de-DE" sz="1100" b="1" dirty="0" smtClean="0"/>
              <a:t> Einstieg Beruf (19 bis 25 J.)</a:t>
            </a:r>
            <a:endParaRPr lang="de-DE" sz="1100" b="1" dirty="0"/>
          </a:p>
        </p:txBody>
      </p:sp>
      <p:sp>
        <p:nvSpPr>
          <p:cNvPr id="19" name="Ellipse 18"/>
          <p:cNvSpPr/>
          <p:nvPr/>
        </p:nvSpPr>
        <p:spPr>
          <a:xfrm>
            <a:off x="6876256" y="2636912"/>
            <a:ext cx="1080120" cy="11521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b="1" dirty="0" smtClean="0"/>
              <a:t>Erwerbs-leben / Partner-/ Eltern-</a:t>
            </a:r>
            <a:r>
              <a:rPr lang="de-DE" sz="1100" b="1" dirty="0" err="1" smtClean="0"/>
              <a:t>schaft</a:t>
            </a:r>
            <a:endParaRPr lang="de-DE" sz="1100" b="1" dirty="0"/>
          </a:p>
        </p:txBody>
      </p:sp>
      <p:sp>
        <p:nvSpPr>
          <p:cNvPr id="25" name="Textfeld 24"/>
          <p:cNvSpPr txBox="1"/>
          <p:nvPr/>
        </p:nvSpPr>
        <p:spPr>
          <a:xfrm>
            <a:off x="619944" y="1833464"/>
            <a:ext cx="1440160" cy="36933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de-DE" b="1" dirty="0" smtClean="0"/>
              <a:t>ELTERN</a:t>
            </a:r>
            <a:endParaRPr lang="de-DE" b="1" dirty="0"/>
          </a:p>
        </p:txBody>
      </p:sp>
      <p:sp>
        <p:nvSpPr>
          <p:cNvPr id="26" name="Textfeld 25"/>
          <p:cNvSpPr txBox="1"/>
          <p:nvPr/>
        </p:nvSpPr>
        <p:spPr>
          <a:xfrm>
            <a:off x="755576" y="5589240"/>
            <a:ext cx="1440160" cy="36933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de-DE" b="1" dirty="0" smtClean="0"/>
              <a:t>KIND</a:t>
            </a:r>
            <a:endParaRPr lang="de-DE" b="1" dirty="0"/>
          </a:p>
        </p:txBody>
      </p:sp>
      <p:sp>
        <p:nvSpPr>
          <p:cNvPr id="27" name="Ellipse 26"/>
          <p:cNvSpPr/>
          <p:nvPr/>
        </p:nvSpPr>
        <p:spPr>
          <a:xfrm>
            <a:off x="7884368" y="2636912"/>
            <a:ext cx="1080120" cy="11521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b="1" dirty="0" smtClean="0"/>
              <a:t>Renten-alter</a:t>
            </a:r>
            <a:endParaRPr lang="de-DE" sz="1100" b="1" dirty="0"/>
          </a:p>
        </p:txBody>
      </p:sp>
      <p:sp>
        <p:nvSpPr>
          <p:cNvPr id="32" name="Textfeld 31"/>
          <p:cNvSpPr txBox="1"/>
          <p:nvPr/>
        </p:nvSpPr>
        <p:spPr>
          <a:xfrm>
            <a:off x="1187624" y="4869160"/>
            <a:ext cx="5472608" cy="52322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/>
              <a:t>Angebote und Netzwerke für Förderung, Unterstützung, Bildung, Partizipation und Schutz</a:t>
            </a:r>
            <a:endParaRPr lang="de-DE" sz="1400" b="1" dirty="0"/>
          </a:p>
        </p:txBody>
      </p:sp>
      <p:cxnSp>
        <p:nvCxnSpPr>
          <p:cNvPr id="34" name="Gerade Verbindung mit Pfeil 33"/>
          <p:cNvCxnSpPr/>
          <p:nvPr/>
        </p:nvCxnSpPr>
        <p:spPr>
          <a:xfrm flipV="1">
            <a:off x="1367644" y="4077072"/>
            <a:ext cx="0" cy="792088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feld 40"/>
          <p:cNvSpPr txBox="1"/>
          <p:nvPr/>
        </p:nvSpPr>
        <p:spPr>
          <a:xfrm>
            <a:off x="1340024" y="1249596"/>
            <a:ext cx="5472608" cy="52322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/>
              <a:t>Begegnung – Beratung – Begleitung – Information – Bildung – </a:t>
            </a:r>
            <a:r>
              <a:rPr lang="de-DE" sz="1400" b="1" dirty="0"/>
              <a:t>B</a:t>
            </a:r>
            <a:r>
              <a:rPr lang="de-DE" sz="1400" b="1" dirty="0" smtClean="0"/>
              <a:t>etreuung </a:t>
            </a:r>
            <a:endParaRPr lang="de-DE" sz="1400" b="1" dirty="0"/>
          </a:p>
        </p:txBody>
      </p:sp>
      <p:cxnSp>
        <p:nvCxnSpPr>
          <p:cNvPr id="45" name="Gerade Verbindung mit Pfeil 44"/>
          <p:cNvCxnSpPr>
            <a:stCxn id="41" idx="2"/>
          </p:cNvCxnSpPr>
          <p:nvPr/>
        </p:nvCxnSpPr>
        <p:spPr>
          <a:xfrm flipH="1">
            <a:off x="1475656" y="1772816"/>
            <a:ext cx="2600672" cy="772924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Gerade Verbindung mit Pfeil 48"/>
          <p:cNvCxnSpPr>
            <a:stCxn id="41" idx="2"/>
          </p:cNvCxnSpPr>
          <p:nvPr/>
        </p:nvCxnSpPr>
        <p:spPr>
          <a:xfrm>
            <a:off x="4076328" y="1772816"/>
            <a:ext cx="0" cy="844932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mit Pfeil 50"/>
          <p:cNvCxnSpPr>
            <a:stCxn id="41" idx="2"/>
          </p:cNvCxnSpPr>
          <p:nvPr/>
        </p:nvCxnSpPr>
        <p:spPr>
          <a:xfrm>
            <a:off x="4076328" y="1772816"/>
            <a:ext cx="1143744" cy="700916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 Verbindung mit Pfeil 52"/>
          <p:cNvCxnSpPr>
            <a:stCxn id="41" idx="2"/>
          </p:cNvCxnSpPr>
          <p:nvPr/>
        </p:nvCxnSpPr>
        <p:spPr>
          <a:xfrm>
            <a:off x="4076328" y="1772816"/>
            <a:ext cx="2583904" cy="772924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feld 56"/>
          <p:cNvSpPr txBox="1"/>
          <p:nvPr/>
        </p:nvSpPr>
        <p:spPr>
          <a:xfrm>
            <a:off x="1619672" y="764704"/>
            <a:ext cx="4968552" cy="369332"/>
          </a:xfrm>
          <a:prstGeom prst="rect">
            <a:avLst/>
          </a:prstGeom>
          <a:noFill/>
          <a:ln w="254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/>
              <a:t>Kommunale Präventionskette in Köln</a:t>
            </a:r>
            <a:endParaRPr lang="de-DE" b="1" dirty="0"/>
          </a:p>
        </p:txBody>
      </p:sp>
      <p:cxnSp>
        <p:nvCxnSpPr>
          <p:cNvPr id="64" name="Gerade Verbindung mit Pfeil 63"/>
          <p:cNvCxnSpPr/>
          <p:nvPr/>
        </p:nvCxnSpPr>
        <p:spPr>
          <a:xfrm flipV="1">
            <a:off x="2375756" y="4077072"/>
            <a:ext cx="0" cy="792088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rade Verbindung mit Pfeil 64"/>
          <p:cNvCxnSpPr/>
          <p:nvPr/>
        </p:nvCxnSpPr>
        <p:spPr>
          <a:xfrm flipV="1">
            <a:off x="3383868" y="4077072"/>
            <a:ext cx="0" cy="792088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mit Pfeil 65"/>
          <p:cNvCxnSpPr/>
          <p:nvPr/>
        </p:nvCxnSpPr>
        <p:spPr>
          <a:xfrm flipV="1">
            <a:off x="4391980" y="4077072"/>
            <a:ext cx="0" cy="792088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/>
          <p:cNvCxnSpPr/>
          <p:nvPr/>
        </p:nvCxnSpPr>
        <p:spPr>
          <a:xfrm flipV="1">
            <a:off x="5386060" y="4077072"/>
            <a:ext cx="0" cy="792088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Gerade Verbindung mit Pfeil 67"/>
          <p:cNvCxnSpPr/>
          <p:nvPr/>
        </p:nvCxnSpPr>
        <p:spPr>
          <a:xfrm flipV="1">
            <a:off x="6394172" y="4077072"/>
            <a:ext cx="0" cy="792088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feld 84"/>
          <p:cNvSpPr txBox="1"/>
          <p:nvPr/>
        </p:nvSpPr>
        <p:spPr>
          <a:xfrm>
            <a:off x="6017182" y="1839867"/>
            <a:ext cx="1848519" cy="36933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de-DE" b="1" dirty="0" smtClean="0"/>
              <a:t>Erwachsene</a:t>
            </a:r>
            <a:endParaRPr lang="de-DE" b="1" dirty="0"/>
          </a:p>
        </p:txBody>
      </p:sp>
      <p:grpSp>
        <p:nvGrpSpPr>
          <p:cNvPr id="30" name="Group 3"/>
          <p:cNvGrpSpPr>
            <a:grpSpLocks noChangeAspect="1"/>
          </p:cNvGrpSpPr>
          <p:nvPr/>
        </p:nvGrpSpPr>
        <p:grpSpPr bwMode="auto">
          <a:xfrm>
            <a:off x="4376738" y="44450"/>
            <a:ext cx="4587875" cy="609600"/>
            <a:chOff x="4621" y="2186"/>
            <a:chExt cx="3659" cy="490"/>
          </a:xfrm>
        </p:grpSpPr>
        <p:sp>
          <p:nvSpPr>
            <p:cNvPr id="31" name="AutoShape 4"/>
            <p:cNvSpPr>
              <a:spLocks noChangeAspect="1" noChangeArrowheads="1"/>
            </p:cNvSpPr>
            <p:nvPr/>
          </p:nvSpPr>
          <p:spPr bwMode="auto">
            <a:xfrm>
              <a:off x="4621" y="2186"/>
              <a:ext cx="3659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de-DE" altLang="de-DE"/>
            </a:p>
          </p:txBody>
        </p:sp>
        <p:graphicFrame>
          <p:nvGraphicFramePr>
            <p:cNvPr id="33" name="Object 5"/>
            <p:cNvGraphicFramePr>
              <a:graphicFrameLocks noChangeAspect="1"/>
            </p:cNvGraphicFramePr>
            <p:nvPr/>
          </p:nvGraphicFramePr>
          <p:xfrm>
            <a:off x="4986" y="2278"/>
            <a:ext cx="3280" cy="3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56" r:id="rId4" imgW="10876190" imgH="1371429" progId="">
                    <p:embed/>
                  </p:oleObj>
                </mc:Choice>
                <mc:Fallback>
                  <p:oleObj r:id="rId4" imgW="10876190" imgH="1371429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86" y="2278"/>
                          <a:ext cx="3280" cy="39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CC99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5" name="Object 6"/>
            <p:cNvGraphicFramePr>
              <a:graphicFrameLocks noChangeAspect="1"/>
            </p:cNvGraphicFramePr>
            <p:nvPr/>
          </p:nvGraphicFramePr>
          <p:xfrm>
            <a:off x="4621" y="2186"/>
            <a:ext cx="378" cy="4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57" r:id="rId6" imgW="1066667" imgH="1371429" progId="">
                    <p:embed/>
                  </p:oleObj>
                </mc:Choice>
                <mc:Fallback>
                  <p:oleObj r:id="rId6" imgW="1066667" imgH="1371429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21" y="2186"/>
                          <a:ext cx="378" cy="49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CC99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6" name="Text Box 8"/>
          <p:cNvSpPr txBox="1">
            <a:spLocks noChangeArrowheads="1"/>
          </p:cNvSpPr>
          <p:nvPr/>
        </p:nvSpPr>
        <p:spPr bwMode="auto">
          <a:xfrm>
            <a:off x="250825" y="260350"/>
            <a:ext cx="40338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de-DE" altLang="de-DE" sz="1400" dirty="0" smtClean="0"/>
              <a:t>Die Oberbürgermeisterin</a:t>
            </a:r>
            <a:endParaRPr lang="de-DE" altLang="de-DE" sz="1400" dirty="0"/>
          </a:p>
        </p:txBody>
      </p: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179388" y="6378575"/>
            <a:ext cx="878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de-DE" altLang="de-DE" sz="1400" dirty="0" smtClean="0"/>
              <a:t>Amt für Kinder, Jugend und Familie</a:t>
            </a:r>
            <a:endParaRPr lang="de-DE" altLang="de-DE" sz="1400" dirty="0"/>
          </a:p>
        </p:txBody>
      </p:sp>
      <p:sp>
        <p:nvSpPr>
          <p:cNvPr id="39" name="Rechteck 38"/>
          <p:cNvSpPr/>
          <p:nvPr/>
        </p:nvSpPr>
        <p:spPr>
          <a:xfrm>
            <a:off x="971600" y="2166934"/>
            <a:ext cx="864096" cy="671464"/>
          </a:xfrm>
          <a:prstGeom prst="rect">
            <a:avLst/>
          </a:prstGeom>
          <a:solidFill>
            <a:srgbClr val="CCECFF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 smtClean="0">
                <a:solidFill>
                  <a:schemeClr val="tx1"/>
                </a:solidFill>
              </a:rPr>
              <a:t>Frühe Hilfen</a:t>
            </a:r>
            <a:endParaRPr lang="de-DE" sz="1100" dirty="0">
              <a:solidFill>
                <a:schemeClr val="tx1"/>
              </a:solidFill>
            </a:endParaRPr>
          </a:p>
        </p:txBody>
      </p:sp>
      <p:sp>
        <p:nvSpPr>
          <p:cNvPr id="40" name="Rechteck 39"/>
          <p:cNvSpPr/>
          <p:nvPr/>
        </p:nvSpPr>
        <p:spPr>
          <a:xfrm>
            <a:off x="4479156" y="3741340"/>
            <a:ext cx="864096" cy="671464"/>
          </a:xfrm>
          <a:prstGeom prst="rect">
            <a:avLst/>
          </a:prstGeom>
          <a:solidFill>
            <a:srgbClr val="CCECFF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 smtClean="0">
                <a:solidFill>
                  <a:schemeClr val="tx1"/>
                </a:solidFill>
              </a:rPr>
              <a:t>KAOA</a:t>
            </a:r>
            <a:endParaRPr lang="de-DE" sz="1100" dirty="0">
              <a:solidFill>
                <a:schemeClr val="tx1"/>
              </a:solidFill>
            </a:endParaRPr>
          </a:p>
        </p:txBody>
      </p:sp>
      <p:sp>
        <p:nvSpPr>
          <p:cNvPr id="42" name="Rechteck 41"/>
          <p:cNvSpPr/>
          <p:nvPr/>
        </p:nvSpPr>
        <p:spPr>
          <a:xfrm>
            <a:off x="1943708" y="3693640"/>
            <a:ext cx="864096" cy="671464"/>
          </a:xfrm>
          <a:prstGeom prst="rect">
            <a:avLst/>
          </a:prstGeom>
          <a:solidFill>
            <a:srgbClr val="CCECFF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 smtClean="0">
                <a:solidFill>
                  <a:schemeClr val="tx1"/>
                </a:solidFill>
              </a:rPr>
              <a:t>Kita, plusKITA, Familien-zentren</a:t>
            </a:r>
            <a:endParaRPr lang="de-DE" sz="1100" dirty="0">
              <a:solidFill>
                <a:schemeClr val="tx1"/>
              </a:solidFill>
            </a:endParaRPr>
          </a:p>
        </p:txBody>
      </p:sp>
      <p:sp>
        <p:nvSpPr>
          <p:cNvPr id="44" name="Rechteck 43"/>
          <p:cNvSpPr/>
          <p:nvPr/>
        </p:nvSpPr>
        <p:spPr>
          <a:xfrm>
            <a:off x="2915816" y="3693640"/>
            <a:ext cx="864096" cy="671464"/>
          </a:xfrm>
          <a:prstGeom prst="rect">
            <a:avLst/>
          </a:prstGeom>
          <a:solidFill>
            <a:srgbClr val="CCECFF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 smtClean="0">
                <a:solidFill>
                  <a:schemeClr val="tx1"/>
                </a:solidFill>
              </a:rPr>
              <a:t>OGTS, erhöhte Förderung 50 GS</a:t>
            </a:r>
            <a:endParaRPr lang="de-DE" sz="1100" dirty="0">
              <a:solidFill>
                <a:schemeClr val="tx1"/>
              </a:solidFill>
            </a:endParaRPr>
          </a:p>
        </p:txBody>
      </p:sp>
      <p:sp>
        <p:nvSpPr>
          <p:cNvPr id="46" name="Rechteck 45"/>
          <p:cNvSpPr/>
          <p:nvPr/>
        </p:nvSpPr>
        <p:spPr>
          <a:xfrm>
            <a:off x="3420567" y="2085156"/>
            <a:ext cx="864096" cy="671464"/>
          </a:xfrm>
          <a:prstGeom prst="rect">
            <a:avLst/>
          </a:prstGeom>
          <a:solidFill>
            <a:srgbClr val="CCECFF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 smtClean="0">
                <a:solidFill>
                  <a:schemeClr val="tx1"/>
                </a:solidFill>
              </a:rPr>
              <a:t>Schul-sozial-arbeit</a:t>
            </a:r>
            <a:endParaRPr lang="de-DE" sz="1100" dirty="0">
              <a:solidFill>
                <a:schemeClr val="tx1"/>
              </a:solidFill>
            </a:endParaRPr>
          </a:p>
        </p:txBody>
      </p:sp>
      <p:sp>
        <p:nvSpPr>
          <p:cNvPr id="55" name="Rechteck 54"/>
          <p:cNvSpPr/>
          <p:nvPr/>
        </p:nvSpPr>
        <p:spPr>
          <a:xfrm>
            <a:off x="179388" y="827420"/>
            <a:ext cx="864096" cy="671464"/>
          </a:xfrm>
          <a:prstGeom prst="rect">
            <a:avLst/>
          </a:prstGeom>
          <a:solidFill>
            <a:srgbClr val="CCECFF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u="sng" dirty="0" smtClean="0">
                <a:solidFill>
                  <a:schemeClr val="tx1"/>
                </a:solidFill>
              </a:rPr>
              <a:t>Einige Beispiele</a:t>
            </a:r>
            <a:endParaRPr lang="de-DE" sz="1100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24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764705"/>
            <a:ext cx="8928992" cy="5544616"/>
          </a:xfrm>
          <a:noFill/>
          <a:ln w="19050">
            <a:solidFill>
              <a:srgbClr val="C0C0C0"/>
            </a:solidFill>
          </a:ln>
        </p:spPr>
        <p:txBody>
          <a:bodyPr/>
          <a:lstStyle/>
          <a:p>
            <a:pPr eaLnBrk="1" hangingPunct="1"/>
            <a:r>
              <a:rPr lang="de-DE" altLang="de-DE" sz="2800" b="1" dirty="0" smtClean="0"/>
              <a:t/>
            </a:r>
            <a:br>
              <a:rPr lang="de-DE" altLang="de-DE" sz="2800" b="1" dirty="0" smtClean="0"/>
            </a:br>
            <a:r>
              <a:rPr lang="de-DE" altLang="de-DE" sz="2800" b="1" dirty="0" smtClean="0"/>
              <a:t/>
            </a:r>
            <a:br>
              <a:rPr lang="de-DE" altLang="de-DE" sz="2800" b="1" dirty="0" smtClean="0"/>
            </a:br>
            <a:r>
              <a:rPr lang="de-DE" altLang="de-DE" sz="2800" b="1" dirty="0" smtClean="0"/>
              <a:t/>
            </a:r>
            <a:br>
              <a:rPr lang="de-DE" altLang="de-DE" sz="2800" b="1" dirty="0" smtClean="0"/>
            </a:br>
            <a:endParaRPr lang="de-DE" altLang="de-DE" sz="2800" b="1" dirty="0" smtClean="0"/>
          </a:p>
        </p:txBody>
      </p:sp>
      <p:cxnSp>
        <p:nvCxnSpPr>
          <p:cNvPr id="47" name="Gerade Verbindung mit Pfeil 46"/>
          <p:cNvCxnSpPr>
            <a:stCxn id="41" idx="2"/>
          </p:cNvCxnSpPr>
          <p:nvPr/>
        </p:nvCxnSpPr>
        <p:spPr>
          <a:xfrm flipH="1">
            <a:off x="2915816" y="1772816"/>
            <a:ext cx="1160512" cy="844932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Ellipse 28"/>
          <p:cNvSpPr/>
          <p:nvPr/>
        </p:nvSpPr>
        <p:spPr>
          <a:xfrm>
            <a:off x="251520" y="2420888"/>
            <a:ext cx="1080120" cy="1152128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b="1" dirty="0" smtClean="0"/>
              <a:t>Schwanger</a:t>
            </a:r>
            <a:r>
              <a:rPr lang="de-DE" sz="1100" b="1" dirty="0" smtClean="0"/>
              <a:t>schaft</a:t>
            </a:r>
            <a:endParaRPr lang="de-DE" sz="1100" b="1" dirty="0"/>
          </a:p>
        </p:txBody>
      </p:sp>
      <p:sp>
        <p:nvSpPr>
          <p:cNvPr id="4" name="Ellipse 3"/>
          <p:cNvSpPr/>
          <p:nvPr/>
        </p:nvSpPr>
        <p:spPr>
          <a:xfrm>
            <a:off x="827584" y="2636912"/>
            <a:ext cx="1080120" cy="11521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b="1" dirty="0" smtClean="0"/>
              <a:t>Krippe</a:t>
            </a:r>
          </a:p>
          <a:p>
            <a:pPr algn="ctr"/>
            <a:r>
              <a:rPr lang="de-DE" sz="1100" b="1" dirty="0" smtClean="0"/>
              <a:t>(0 bis 3 Jahre)</a:t>
            </a:r>
            <a:endParaRPr lang="de-DE" sz="1100" b="1" dirty="0"/>
          </a:p>
        </p:txBody>
      </p:sp>
      <p:sp>
        <p:nvSpPr>
          <p:cNvPr id="5" name="Ellipse 4"/>
          <p:cNvSpPr/>
          <p:nvPr/>
        </p:nvSpPr>
        <p:spPr>
          <a:xfrm>
            <a:off x="1835696" y="2636912"/>
            <a:ext cx="1080120" cy="11521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b="1" dirty="0" smtClean="0"/>
              <a:t>Kita</a:t>
            </a:r>
          </a:p>
          <a:p>
            <a:pPr algn="ctr"/>
            <a:r>
              <a:rPr lang="de-DE" sz="1100" b="1" dirty="0" smtClean="0"/>
              <a:t>(3 bis 6 Jahre)</a:t>
            </a:r>
            <a:endParaRPr lang="de-DE" sz="1100" b="1" dirty="0"/>
          </a:p>
        </p:txBody>
      </p:sp>
      <p:sp>
        <p:nvSpPr>
          <p:cNvPr id="6" name="Ellipse 5"/>
          <p:cNvSpPr/>
          <p:nvPr/>
        </p:nvSpPr>
        <p:spPr>
          <a:xfrm>
            <a:off x="2843808" y="2636912"/>
            <a:ext cx="1080120" cy="11521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b="1" dirty="0" smtClean="0"/>
              <a:t>Grund-schule</a:t>
            </a:r>
          </a:p>
          <a:p>
            <a:pPr algn="ctr"/>
            <a:r>
              <a:rPr lang="de-DE" sz="1100" b="1" dirty="0" smtClean="0"/>
              <a:t>(6 bis 10 Jahre)</a:t>
            </a:r>
            <a:endParaRPr lang="de-DE" sz="1100" b="1" dirty="0"/>
          </a:p>
        </p:txBody>
      </p:sp>
      <p:sp>
        <p:nvSpPr>
          <p:cNvPr id="7" name="Ellipse 6"/>
          <p:cNvSpPr/>
          <p:nvPr/>
        </p:nvSpPr>
        <p:spPr>
          <a:xfrm>
            <a:off x="3851920" y="2636912"/>
            <a:ext cx="1080120" cy="11521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b="1" dirty="0" smtClean="0"/>
              <a:t>Weiter-führende</a:t>
            </a:r>
            <a:r>
              <a:rPr lang="de-DE" sz="1100" b="1" dirty="0" smtClean="0"/>
              <a:t> Schule</a:t>
            </a:r>
          </a:p>
          <a:p>
            <a:pPr algn="ctr"/>
            <a:r>
              <a:rPr lang="de-DE" sz="1100" b="1" dirty="0" smtClean="0"/>
              <a:t>(10 -16 Jahre)</a:t>
            </a:r>
            <a:endParaRPr lang="de-DE" sz="1100" b="1" dirty="0"/>
          </a:p>
        </p:txBody>
      </p:sp>
      <p:sp>
        <p:nvSpPr>
          <p:cNvPr id="8" name="Ellipse 7"/>
          <p:cNvSpPr/>
          <p:nvPr/>
        </p:nvSpPr>
        <p:spPr>
          <a:xfrm>
            <a:off x="4860032" y="2636912"/>
            <a:ext cx="1080120" cy="11521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b="1" dirty="0" smtClean="0"/>
              <a:t>Schule/</a:t>
            </a:r>
          </a:p>
          <a:p>
            <a:pPr algn="ctr"/>
            <a:r>
              <a:rPr lang="de-DE" sz="1100" b="1" dirty="0" smtClean="0"/>
              <a:t>Berufs-aus-bildung (16 - 19 Jahre)</a:t>
            </a:r>
            <a:endParaRPr lang="de-DE" sz="1100" b="1" dirty="0"/>
          </a:p>
        </p:txBody>
      </p:sp>
      <p:sp>
        <p:nvSpPr>
          <p:cNvPr id="9" name="Ellipse 8"/>
          <p:cNvSpPr/>
          <p:nvPr/>
        </p:nvSpPr>
        <p:spPr>
          <a:xfrm>
            <a:off x="5868144" y="2636912"/>
            <a:ext cx="1080120" cy="11521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b="1" dirty="0" smtClean="0"/>
              <a:t>Studium/</a:t>
            </a:r>
            <a:r>
              <a:rPr lang="de-DE" sz="1100" b="1" dirty="0" smtClean="0"/>
              <a:t> Einstieg Beruf (19 bis 25 J.)</a:t>
            </a:r>
            <a:endParaRPr lang="de-DE" sz="1100" b="1" dirty="0"/>
          </a:p>
        </p:txBody>
      </p:sp>
      <p:sp>
        <p:nvSpPr>
          <p:cNvPr id="19" name="Ellipse 18"/>
          <p:cNvSpPr/>
          <p:nvPr/>
        </p:nvSpPr>
        <p:spPr>
          <a:xfrm>
            <a:off x="6876256" y="2636912"/>
            <a:ext cx="1080120" cy="11521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b="1" dirty="0" smtClean="0"/>
              <a:t>Erwerbs-leben / Partner-/ Eltern-</a:t>
            </a:r>
            <a:r>
              <a:rPr lang="de-DE" sz="1100" b="1" dirty="0" err="1" smtClean="0"/>
              <a:t>schaft</a:t>
            </a:r>
            <a:endParaRPr lang="de-DE" sz="1100" b="1" dirty="0"/>
          </a:p>
        </p:txBody>
      </p:sp>
      <p:sp>
        <p:nvSpPr>
          <p:cNvPr id="25" name="Textfeld 24"/>
          <p:cNvSpPr txBox="1"/>
          <p:nvPr/>
        </p:nvSpPr>
        <p:spPr>
          <a:xfrm>
            <a:off x="619944" y="1833464"/>
            <a:ext cx="1440160" cy="36933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de-DE" b="1" dirty="0" smtClean="0"/>
              <a:t>ELTERN</a:t>
            </a:r>
            <a:endParaRPr lang="de-DE" b="1" dirty="0"/>
          </a:p>
        </p:txBody>
      </p:sp>
      <p:sp>
        <p:nvSpPr>
          <p:cNvPr id="26" name="Textfeld 25"/>
          <p:cNvSpPr txBox="1"/>
          <p:nvPr/>
        </p:nvSpPr>
        <p:spPr>
          <a:xfrm>
            <a:off x="755576" y="5589240"/>
            <a:ext cx="1440160" cy="36933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de-DE" b="1" dirty="0" smtClean="0"/>
              <a:t>KIND</a:t>
            </a:r>
            <a:endParaRPr lang="de-DE" b="1" dirty="0"/>
          </a:p>
        </p:txBody>
      </p:sp>
      <p:sp>
        <p:nvSpPr>
          <p:cNvPr id="27" name="Ellipse 26"/>
          <p:cNvSpPr/>
          <p:nvPr/>
        </p:nvSpPr>
        <p:spPr>
          <a:xfrm>
            <a:off x="7884368" y="2636912"/>
            <a:ext cx="1080120" cy="115212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b="1" dirty="0" smtClean="0"/>
              <a:t>Renten-alter</a:t>
            </a:r>
            <a:endParaRPr lang="de-DE" sz="1100" b="1" dirty="0"/>
          </a:p>
        </p:txBody>
      </p:sp>
      <p:sp>
        <p:nvSpPr>
          <p:cNvPr id="32" name="Textfeld 31"/>
          <p:cNvSpPr txBox="1"/>
          <p:nvPr/>
        </p:nvSpPr>
        <p:spPr>
          <a:xfrm>
            <a:off x="1187624" y="4869160"/>
            <a:ext cx="5472608" cy="52322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/>
              <a:t>Angebote und Netzwerke für Förderung, Unterstützung, Bildung, Partizipation und Schutz</a:t>
            </a:r>
            <a:endParaRPr lang="de-DE" sz="1400" b="1" dirty="0"/>
          </a:p>
        </p:txBody>
      </p:sp>
      <p:cxnSp>
        <p:nvCxnSpPr>
          <p:cNvPr id="34" name="Gerade Verbindung mit Pfeil 33"/>
          <p:cNvCxnSpPr/>
          <p:nvPr/>
        </p:nvCxnSpPr>
        <p:spPr>
          <a:xfrm flipV="1">
            <a:off x="1367644" y="4077072"/>
            <a:ext cx="0" cy="792088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feld 40"/>
          <p:cNvSpPr txBox="1"/>
          <p:nvPr/>
        </p:nvSpPr>
        <p:spPr>
          <a:xfrm>
            <a:off x="1340024" y="1249596"/>
            <a:ext cx="5472608" cy="52322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/>
              <a:t>Begegnung – Beratung – Begleitung – Information – Bildung – </a:t>
            </a:r>
            <a:r>
              <a:rPr lang="de-DE" sz="1400" b="1" dirty="0"/>
              <a:t>B</a:t>
            </a:r>
            <a:r>
              <a:rPr lang="de-DE" sz="1400" b="1" dirty="0" smtClean="0"/>
              <a:t>etreuung </a:t>
            </a:r>
            <a:endParaRPr lang="de-DE" sz="1400" b="1" dirty="0"/>
          </a:p>
        </p:txBody>
      </p:sp>
      <p:cxnSp>
        <p:nvCxnSpPr>
          <p:cNvPr id="45" name="Gerade Verbindung mit Pfeil 44"/>
          <p:cNvCxnSpPr>
            <a:stCxn id="41" idx="2"/>
          </p:cNvCxnSpPr>
          <p:nvPr/>
        </p:nvCxnSpPr>
        <p:spPr>
          <a:xfrm flipH="1">
            <a:off x="1475656" y="1772816"/>
            <a:ext cx="2600672" cy="772924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Gerade Verbindung mit Pfeil 48"/>
          <p:cNvCxnSpPr>
            <a:stCxn id="41" idx="2"/>
          </p:cNvCxnSpPr>
          <p:nvPr/>
        </p:nvCxnSpPr>
        <p:spPr>
          <a:xfrm>
            <a:off x="4076328" y="1772816"/>
            <a:ext cx="0" cy="844932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mit Pfeil 50"/>
          <p:cNvCxnSpPr>
            <a:stCxn id="41" idx="2"/>
          </p:cNvCxnSpPr>
          <p:nvPr/>
        </p:nvCxnSpPr>
        <p:spPr>
          <a:xfrm>
            <a:off x="4076328" y="1772816"/>
            <a:ext cx="1143744" cy="700916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 Verbindung mit Pfeil 52"/>
          <p:cNvCxnSpPr>
            <a:stCxn id="41" idx="2"/>
          </p:cNvCxnSpPr>
          <p:nvPr/>
        </p:nvCxnSpPr>
        <p:spPr>
          <a:xfrm>
            <a:off x="4076328" y="1772816"/>
            <a:ext cx="2583904" cy="772924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feld 56"/>
          <p:cNvSpPr txBox="1"/>
          <p:nvPr/>
        </p:nvSpPr>
        <p:spPr>
          <a:xfrm>
            <a:off x="1619672" y="764704"/>
            <a:ext cx="4968552" cy="369332"/>
          </a:xfrm>
          <a:prstGeom prst="rect">
            <a:avLst/>
          </a:prstGeom>
          <a:noFill/>
          <a:ln w="254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/>
              <a:t>Bausteine für die Präventionskette</a:t>
            </a:r>
            <a:endParaRPr lang="de-DE" b="1" dirty="0"/>
          </a:p>
        </p:txBody>
      </p:sp>
      <p:cxnSp>
        <p:nvCxnSpPr>
          <p:cNvPr id="64" name="Gerade Verbindung mit Pfeil 63"/>
          <p:cNvCxnSpPr/>
          <p:nvPr/>
        </p:nvCxnSpPr>
        <p:spPr>
          <a:xfrm flipV="1">
            <a:off x="2375756" y="4077072"/>
            <a:ext cx="0" cy="792088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rade Verbindung mit Pfeil 64"/>
          <p:cNvCxnSpPr/>
          <p:nvPr/>
        </p:nvCxnSpPr>
        <p:spPr>
          <a:xfrm flipV="1">
            <a:off x="3383868" y="4077072"/>
            <a:ext cx="0" cy="792088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mit Pfeil 65"/>
          <p:cNvCxnSpPr/>
          <p:nvPr/>
        </p:nvCxnSpPr>
        <p:spPr>
          <a:xfrm flipV="1">
            <a:off x="4391980" y="4077072"/>
            <a:ext cx="0" cy="792088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/>
          <p:cNvCxnSpPr/>
          <p:nvPr/>
        </p:nvCxnSpPr>
        <p:spPr>
          <a:xfrm flipV="1">
            <a:off x="5386060" y="4077072"/>
            <a:ext cx="0" cy="792088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Gerade Verbindung mit Pfeil 67"/>
          <p:cNvCxnSpPr/>
          <p:nvPr/>
        </p:nvCxnSpPr>
        <p:spPr>
          <a:xfrm flipV="1">
            <a:off x="6394172" y="4077072"/>
            <a:ext cx="0" cy="792088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feld 84"/>
          <p:cNvSpPr txBox="1"/>
          <p:nvPr/>
        </p:nvSpPr>
        <p:spPr>
          <a:xfrm>
            <a:off x="6017182" y="1839867"/>
            <a:ext cx="1848519" cy="36933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de-DE" b="1" dirty="0" smtClean="0"/>
              <a:t>Erwachsene</a:t>
            </a:r>
            <a:endParaRPr lang="de-DE" b="1" dirty="0"/>
          </a:p>
        </p:txBody>
      </p:sp>
      <p:grpSp>
        <p:nvGrpSpPr>
          <p:cNvPr id="30" name="Group 3"/>
          <p:cNvGrpSpPr>
            <a:grpSpLocks noChangeAspect="1"/>
          </p:cNvGrpSpPr>
          <p:nvPr/>
        </p:nvGrpSpPr>
        <p:grpSpPr bwMode="auto">
          <a:xfrm>
            <a:off x="4376738" y="44450"/>
            <a:ext cx="4587875" cy="609600"/>
            <a:chOff x="4621" y="2186"/>
            <a:chExt cx="3659" cy="490"/>
          </a:xfrm>
        </p:grpSpPr>
        <p:sp>
          <p:nvSpPr>
            <p:cNvPr id="31" name="AutoShape 4"/>
            <p:cNvSpPr>
              <a:spLocks noChangeAspect="1" noChangeArrowheads="1"/>
            </p:cNvSpPr>
            <p:nvPr/>
          </p:nvSpPr>
          <p:spPr bwMode="auto">
            <a:xfrm>
              <a:off x="4621" y="2186"/>
              <a:ext cx="3659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de-DE" altLang="de-DE"/>
            </a:p>
          </p:txBody>
        </p:sp>
        <p:graphicFrame>
          <p:nvGraphicFramePr>
            <p:cNvPr id="33" name="Object 5"/>
            <p:cNvGraphicFramePr>
              <a:graphicFrameLocks noChangeAspect="1"/>
            </p:cNvGraphicFramePr>
            <p:nvPr/>
          </p:nvGraphicFramePr>
          <p:xfrm>
            <a:off x="4986" y="2278"/>
            <a:ext cx="3280" cy="3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80" r:id="rId4" imgW="10876190" imgH="1371429" progId="">
                    <p:embed/>
                  </p:oleObj>
                </mc:Choice>
                <mc:Fallback>
                  <p:oleObj r:id="rId4" imgW="10876190" imgH="1371429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86" y="2278"/>
                          <a:ext cx="3280" cy="39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CC99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5" name="Object 6"/>
            <p:cNvGraphicFramePr>
              <a:graphicFrameLocks noChangeAspect="1"/>
            </p:cNvGraphicFramePr>
            <p:nvPr/>
          </p:nvGraphicFramePr>
          <p:xfrm>
            <a:off x="4621" y="2186"/>
            <a:ext cx="378" cy="4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81" r:id="rId6" imgW="1066667" imgH="1371429" progId="">
                    <p:embed/>
                  </p:oleObj>
                </mc:Choice>
                <mc:Fallback>
                  <p:oleObj r:id="rId6" imgW="1066667" imgH="1371429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21" y="2186"/>
                          <a:ext cx="378" cy="49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CC99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6" name="Text Box 8"/>
          <p:cNvSpPr txBox="1">
            <a:spLocks noChangeArrowheads="1"/>
          </p:cNvSpPr>
          <p:nvPr/>
        </p:nvSpPr>
        <p:spPr bwMode="auto">
          <a:xfrm>
            <a:off x="250825" y="260350"/>
            <a:ext cx="40338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de-DE" altLang="de-DE" sz="1400" dirty="0" smtClean="0"/>
              <a:t>Die Oberbürgermeisterin</a:t>
            </a:r>
            <a:endParaRPr lang="de-DE" altLang="de-DE" sz="1400" dirty="0"/>
          </a:p>
        </p:txBody>
      </p: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165873" y="6379441"/>
            <a:ext cx="878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de-DE" altLang="de-DE" sz="1400" dirty="0" smtClean="0"/>
              <a:t>Amt für Kinder, Jugend und Familie</a:t>
            </a:r>
            <a:endParaRPr lang="de-DE" altLang="de-DE" sz="1400" dirty="0"/>
          </a:p>
        </p:txBody>
      </p:sp>
      <p:sp>
        <p:nvSpPr>
          <p:cNvPr id="39" name="Rechteck 38"/>
          <p:cNvSpPr/>
          <p:nvPr/>
        </p:nvSpPr>
        <p:spPr>
          <a:xfrm>
            <a:off x="1187624" y="3861048"/>
            <a:ext cx="2179095" cy="864096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u="sng" dirty="0" smtClean="0">
                <a:solidFill>
                  <a:schemeClr val="tx1"/>
                </a:solidFill>
              </a:rPr>
              <a:t>Baustein</a:t>
            </a:r>
            <a:r>
              <a:rPr lang="de-DE" sz="1100" dirty="0" smtClean="0">
                <a:solidFill>
                  <a:schemeClr val="tx1"/>
                </a:solidFill>
              </a:rPr>
              <a:t> Spiel-, Sport- und Bewegungsräume für Kinder und Jugendliche</a:t>
            </a:r>
            <a:endParaRPr lang="de-DE" sz="1100" dirty="0">
              <a:solidFill>
                <a:schemeClr val="tx1"/>
              </a:solidFill>
            </a:endParaRPr>
          </a:p>
        </p:txBody>
      </p:sp>
      <p:sp>
        <p:nvSpPr>
          <p:cNvPr id="40" name="Rechteck 39"/>
          <p:cNvSpPr/>
          <p:nvPr/>
        </p:nvSpPr>
        <p:spPr>
          <a:xfrm>
            <a:off x="2303748" y="5517232"/>
            <a:ext cx="3716796" cy="504057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u="sng" dirty="0" smtClean="0">
                <a:solidFill>
                  <a:schemeClr val="tx1"/>
                </a:solidFill>
              </a:rPr>
              <a:t>Baustein</a:t>
            </a:r>
            <a:r>
              <a:rPr lang="de-DE" sz="1100" dirty="0" smtClean="0">
                <a:solidFill>
                  <a:schemeClr val="tx1"/>
                </a:solidFill>
              </a:rPr>
              <a:t> Qualifizierung und Professionalisierung des Systems – armutssensibles und präventiv wirkendes Handeln</a:t>
            </a:r>
            <a:endParaRPr lang="de-DE" sz="1100" dirty="0">
              <a:solidFill>
                <a:schemeClr val="tx1"/>
              </a:solidFill>
            </a:endParaRPr>
          </a:p>
        </p:txBody>
      </p:sp>
      <p:sp>
        <p:nvSpPr>
          <p:cNvPr id="42" name="Rechteck 41"/>
          <p:cNvSpPr/>
          <p:nvPr/>
        </p:nvSpPr>
        <p:spPr>
          <a:xfrm>
            <a:off x="2123728" y="1916832"/>
            <a:ext cx="3672408" cy="671464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u="sng" dirty="0" smtClean="0">
                <a:solidFill>
                  <a:schemeClr val="tx1"/>
                </a:solidFill>
              </a:rPr>
              <a:t>Baustein</a:t>
            </a:r>
            <a:r>
              <a:rPr lang="de-DE" sz="1100" dirty="0" smtClean="0">
                <a:solidFill>
                  <a:schemeClr val="tx1"/>
                </a:solidFill>
              </a:rPr>
              <a:t> Bildungsberatung/ Familienbildung/ Grundbildung – wohnortnah, niederschwellig, aufsuchend</a:t>
            </a:r>
            <a:endParaRPr lang="de-DE" sz="1100" dirty="0">
              <a:solidFill>
                <a:schemeClr val="tx1"/>
              </a:solidFill>
            </a:endParaRPr>
          </a:p>
        </p:txBody>
      </p:sp>
      <p:sp>
        <p:nvSpPr>
          <p:cNvPr id="43" name="Rechteck 42"/>
          <p:cNvSpPr/>
          <p:nvPr/>
        </p:nvSpPr>
        <p:spPr>
          <a:xfrm>
            <a:off x="3419872" y="3861048"/>
            <a:ext cx="2088232" cy="864096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u="sng" dirty="0" smtClean="0">
                <a:solidFill>
                  <a:schemeClr val="tx1"/>
                </a:solidFill>
              </a:rPr>
              <a:t>Baustein</a:t>
            </a:r>
            <a:r>
              <a:rPr lang="de-DE" sz="1100" dirty="0" smtClean="0">
                <a:solidFill>
                  <a:schemeClr val="tx1"/>
                </a:solidFill>
              </a:rPr>
              <a:t> proaktive, mobile, zugehende und vernetzte Kinder- und Jugendarbeit</a:t>
            </a:r>
            <a:endParaRPr lang="de-DE" sz="1100" dirty="0">
              <a:solidFill>
                <a:schemeClr val="tx1"/>
              </a:solidFill>
            </a:endParaRPr>
          </a:p>
        </p:txBody>
      </p:sp>
      <p:sp>
        <p:nvSpPr>
          <p:cNvPr id="44" name="Rechteck 43"/>
          <p:cNvSpPr/>
          <p:nvPr/>
        </p:nvSpPr>
        <p:spPr>
          <a:xfrm>
            <a:off x="187896" y="861020"/>
            <a:ext cx="864096" cy="671464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u="sng" dirty="0" smtClean="0">
                <a:solidFill>
                  <a:schemeClr val="tx1"/>
                </a:solidFill>
              </a:rPr>
              <a:t>Im Rahmen ESF-EFRE</a:t>
            </a:r>
            <a:endParaRPr lang="de-DE" sz="1050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49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 noChangeAspect="1"/>
          </p:cNvGrpSpPr>
          <p:nvPr/>
        </p:nvGrpSpPr>
        <p:grpSpPr bwMode="auto">
          <a:xfrm>
            <a:off x="4376738" y="44450"/>
            <a:ext cx="4587875" cy="609600"/>
            <a:chOff x="4621" y="2186"/>
            <a:chExt cx="3659" cy="490"/>
          </a:xfrm>
        </p:grpSpPr>
        <p:sp>
          <p:nvSpPr>
            <p:cNvPr id="5" name="AutoShape 4"/>
            <p:cNvSpPr>
              <a:spLocks noChangeAspect="1" noChangeArrowheads="1"/>
            </p:cNvSpPr>
            <p:nvPr/>
          </p:nvSpPr>
          <p:spPr bwMode="auto">
            <a:xfrm>
              <a:off x="4621" y="2186"/>
              <a:ext cx="3659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de-DE" altLang="de-DE"/>
            </a:p>
          </p:txBody>
        </p:sp>
        <p:graphicFrame>
          <p:nvGraphicFramePr>
            <p:cNvPr id="6" name="Object 5"/>
            <p:cNvGraphicFramePr>
              <a:graphicFrameLocks noChangeAspect="1"/>
            </p:cNvGraphicFramePr>
            <p:nvPr/>
          </p:nvGraphicFramePr>
          <p:xfrm>
            <a:off x="4986" y="2278"/>
            <a:ext cx="3280" cy="3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30" r:id="rId3" imgW="10876190" imgH="1371429" progId="">
                    <p:embed/>
                  </p:oleObj>
                </mc:Choice>
                <mc:Fallback>
                  <p:oleObj r:id="rId3" imgW="10876190" imgH="1371429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86" y="2278"/>
                          <a:ext cx="3280" cy="39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CC99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Object 6"/>
            <p:cNvGraphicFramePr>
              <a:graphicFrameLocks noChangeAspect="1"/>
            </p:cNvGraphicFramePr>
            <p:nvPr/>
          </p:nvGraphicFramePr>
          <p:xfrm>
            <a:off x="4621" y="2186"/>
            <a:ext cx="378" cy="4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31" r:id="rId5" imgW="1066667" imgH="1371429" progId="">
                    <p:embed/>
                  </p:oleObj>
                </mc:Choice>
                <mc:Fallback>
                  <p:oleObj r:id="rId5" imgW="1066667" imgH="1371429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21" y="2186"/>
                          <a:ext cx="378" cy="49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CC99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250825" y="260350"/>
            <a:ext cx="40338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de-DE" altLang="de-DE" sz="1400" dirty="0" smtClean="0"/>
              <a:t>Die Oberbürgermeisterin</a:t>
            </a:r>
            <a:endParaRPr lang="de-DE" altLang="de-DE" sz="1400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79388" y="6378575"/>
            <a:ext cx="8785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de-DE" altLang="de-DE" sz="1400" dirty="0" smtClean="0"/>
              <a:t>Amt für Kinder,  Jugend und Familie</a:t>
            </a:r>
            <a:endParaRPr lang="de-DE" altLang="de-DE" sz="1400" dirty="0"/>
          </a:p>
        </p:txBody>
      </p:sp>
      <p:sp>
        <p:nvSpPr>
          <p:cNvPr id="10" name="Textfeld 9"/>
          <p:cNvSpPr txBox="1"/>
          <p:nvPr/>
        </p:nvSpPr>
        <p:spPr>
          <a:xfrm>
            <a:off x="611560" y="1268760"/>
            <a:ext cx="7962693" cy="43704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u="sng" dirty="0" smtClean="0"/>
              <a:t>Herausforderungen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800" dirty="0" smtClean="0"/>
              <a:t>Vorhandenes „lebendig“ halten</a:t>
            </a:r>
            <a:br>
              <a:rPr lang="de-DE" sz="2800" dirty="0" smtClean="0"/>
            </a:br>
            <a:endParaRPr lang="de-DE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800" dirty="0" err="1" smtClean="0"/>
              <a:t>Minderjährigenschutz</a:t>
            </a:r>
            <a:r>
              <a:rPr lang="de-DE" sz="2800" dirty="0" smtClean="0"/>
              <a:t> in Flüchtlingseinrichtungen </a:t>
            </a:r>
            <a:br>
              <a:rPr lang="de-DE" sz="2800" dirty="0" smtClean="0"/>
            </a:br>
            <a:endParaRPr lang="de-DE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800" dirty="0" err="1" smtClean="0"/>
              <a:t>Minderjährigenschutz</a:t>
            </a:r>
            <a:r>
              <a:rPr lang="de-DE" sz="2800" dirty="0" smtClean="0"/>
              <a:t> und kulturelle Vielfalt</a:t>
            </a:r>
            <a:br>
              <a:rPr lang="de-DE" sz="2800" dirty="0" smtClean="0"/>
            </a:br>
            <a:endParaRPr lang="de-DE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800" dirty="0" smtClean="0"/>
              <a:t>………….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20974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462</Words>
  <Application>Microsoft Office PowerPoint</Application>
  <PresentationFormat>Bildschirmpräsentation (4:3)</PresentationFormat>
  <Paragraphs>129</Paragraphs>
  <Slides>8</Slides>
  <Notes>3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0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Larissa</vt:lpstr>
      <vt:lpstr>7. Fachtag Kinderschutz-Zentrum Köln AG 3: ….und wir sorgen für die Bedingungen </vt:lpstr>
      <vt:lpstr>PowerPoint-Präsentation</vt:lpstr>
      <vt:lpstr>PowerPoint-Präsentation</vt:lpstr>
      <vt:lpstr>PowerPoint-Präsentation</vt:lpstr>
      <vt:lpstr>   </vt:lpstr>
      <vt:lpstr>   </vt:lpstr>
      <vt:lpstr>   </vt:lpstr>
      <vt:lpstr>PowerPoint-Präsentation</vt:lpstr>
    </vt:vector>
  </TitlesOfParts>
  <Company>Stadt Köln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lewandowski</dc:creator>
  <cp:lastModifiedBy>Windows-Benutzer</cp:lastModifiedBy>
  <cp:revision>19</cp:revision>
  <cp:lastPrinted>2015-11-11T08:06:19Z</cp:lastPrinted>
  <dcterms:created xsi:type="dcterms:W3CDTF">2015-11-10T06:57:45Z</dcterms:created>
  <dcterms:modified xsi:type="dcterms:W3CDTF">2016-08-15T09:30:04Z</dcterms:modified>
</cp:coreProperties>
</file>